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0" r:id="rId1"/>
  </p:sldMasterIdLst>
  <p:notesMasterIdLst>
    <p:notesMasterId r:id="rId6"/>
  </p:notesMasterIdLst>
  <p:sldIdLst>
    <p:sldId id="261" r:id="rId2"/>
    <p:sldId id="257" r:id="rId3"/>
    <p:sldId id="262" r:id="rId4"/>
    <p:sldId id="260" r:id="rId5"/>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CF91"/>
    <a:srgbClr val="37816F"/>
    <a:srgbClr val="E3ECDE"/>
    <a:srgbClr val="51694F"/>
    <a:srgbClr val="38804B"/>
    <a:srgbClr val="F91FEF"/>
    <a:srgbClr val="50B4C8"/>
    <a:srgbClr val="70C4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emastil 1 – utheving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iddels stil 2 – uthev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0875" autoAdjust="0"/>
  </p:normalViewPr>
  <p:slideViewPr>
    <p:cSldViewPr snapToGrid="0">
      <p:cViewPr varScale="1">
        <p:scale>
          <a:sx n="107" d="100"/>
          <a:sy n="107" d="100"/>
        </p:scale>
        <p:origin x="64" y="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6222BF5-2C52-498E-B925-FC3C027F2B80}" type="datetimeFigureOut">
              <a:rPr lang="nb-NO"/>
              <a:t>26.10.2018</a:t>
            </a:fld>
            <a:endParaRPr lang="nb-NO"/>
          </a:p>
        </p:txBody>
      </p:sp>
      <p:sp>
        <p:nvSpPr>
          <p:cNvPr id="4" name="Plassholder for lysbilde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9DB3979-37D2-4BEC-9551-8B81A5BC7059}" type="slidenum">
              <a:rPr lang="nb-NO"/>
              <a:t>‹#›</a:t>
            </a:fld>
            <a:endParaRPr lang="nb-NO"/>
          </a:p>
        </p:txBody>
      </p:sp>
    </p:spTree>
    <p:extLst>
      <p:ext uri="{BB962C8B-B14F-4D97-AF65-F5344CB8AC3E}">
        <p14:creationId xmlns:p14="http://schemas.microsoft.com/office/powerpoint/2010/main" val="82112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9DB3979-37D2-4BEC-9551-8B81A5BC7059}" type="slidenum">
              <a:rPr lang="nb-NO"/>
              <a:t>1</a:t>
            </a:fld>
            <a:endParaRPr lang="nb-NO"/>
          </a:p>
        </p:txBody>
      </p:sp>
    </p:spTree>
    <p:extLst>
      <p:ext uri="{BB962C8B-B14F-4D97-AF65-F5344CB8AC3E}">
        <p14:creationId xmlns:p14="http://schemas.microsoft.com/office/powerpoint/2010/main" val="2098822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9DB3979-37D2-4BEC-9551-8B81A5BC7059}" type="slidenum">
              <a:rPr lang="nb-NO"/>
              <a:t>2</a:t>
            </a:fld>
            <a:endParaRPr lang="nb-NO"/>
          </a:p>
        </p:txBody>
      </p:sp>
    </p:spTree>
    <p:extLst>
      <p:ext uri="{BB962C8B-B14F-4D97-AF65-F5344CB8AC3E}">
        <p14:creationId xmlns:p14="http://schemas.microsoft.com/office/powerpoint/2010/main" val="1437513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9DB3979-37D2-4BEC-9551-8B81A5BC7059}" type="slidenum">
              <a:rPr lang="nb-NO"/>
              <a:t>3</a:t>
            </a:fld>
            <a:endParaRPr lang="nb-NO"/>
          </a:p>
        </p:txBody>
      </p:sp>
    </p:spTree>
    <p:extLst>
      <p:ext uri="{BB962C8B-B14F-4D97-AF65-F5344CB8AC3E}">
        <p14:creationId xmlns:p14="http://schemas.microsoft.com/office/powerpoint/2010/main" val="3857846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9DB3979-37D2-4BEC-9551-8B81A5BC7059}" type="slidenum">
              <a:rPr lang="nb-NO"/>
              <a:t>4</a:t>
            </a:fld>
            <a:endParaRPr lang="nb-NO"/>
          </a:p>
        </p:txBody>
      </p:sp>
    </p:spTree>
    <p:extLst>
      <p:ext uri="{BB962C8B-B14F-4D97-AF65-F5344CB8AC3E}">
        <p14:creationId xmlns:p14="http://schemas.microsoft.com/office/powerpoint/2010/main" val="3048466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4530"/>
            <a:ext cx="7429500" cy="2387600"/>
          </a:xfrm>
        </p:spPr>
        <p:txBody>
          <a:bodyPr anchor="b">
            <a:normAutofit/>
          </a:bodyPr>
          <a:lstStyle>
            <a:lvl1pPr algn="ctr">
              <a:defRPr sz="4875"/>
            </a:lvl1pPr>
          </a:lstStyle>
          <a:p>
            <a:r>
              <a:rPr lang="nb-NO"/>
              <a:t>Klikk for å redigere tittelstil</a:t>
            </a:r>
            <a:endParaRPr lang="en-US" dirty="0"/>
          </a:p>
        </p:txBody>
      </p:sp>
      <p:sp>
        <p:nvSpPr>
          <p:cNvPr id="3" name="Subtitle 2"/>
          <p:cNvSpPr>
            <a:spLocks noGrp="1"/>
          </p:cNvSpPr>
          <p:nvPr>
            <p:ph type="subTitle" idx="1"/>
          </p:nvPr>
        </p:nvSpPr>
        <p:spPr>
          <a:xfrm>
            <a:off x="1238250" y="3602038"/>
            <a:ext cx="7429500" cy="1655762"/>
          </a:xfrm>
        </p:spPr>
        <p:txBody>
          <a:bodyPr>
            <a:normAutofit/>
          </a:bodyPr>
          <a:lstStyle>
            <a:lvl1pPr marL="0" indent="0" algn="ctr">
              <a:buNone/>
              <a:defRPr sz="1950">
                <a:solidFill>
                  <a:schemeClr val="tx1">
                    <a:lumMod val="75000"/>
                    <a:lumOff val="25000"/>
                  </a:schemeClr>
                </a:solidFill>
              </a:defRPr>
            </a:lvl1pPr>
            <a:lvl2pPr marL="371475" indent="0" algn="ctr">
              <a:buNone/>
              <a:defRPr sz="2275"/>
            </a:lvl2pPr>
            <a:lvl3pPr marL="742950" indent="0" algn="ctr">
              <a:buNone/>
              <a:defRPr sz="1950"/>
            </a:lvl3pPr>
            <a:lvl4pPr marL="1114425" indent="0" algn="ctr">
              <a:buNone/>
              <a:defRPr sz="1625"/>
            </a:lvl4pPr>
            <a:lvl5pPr marL="1485900" indent="0" algn="ctr">
              <a:buNone/>
              <a:defRPr sz="1625"/>
            </a:lvl5pPr>
            <a:lvl6pPr marL="1857375" indent="0" algn="ctr">
              <a:buNone/>
              <a:defRPr sz="1625"/>
            </a:lvl6pPr>
            <a:lvl7pPr marL="2228850" indent="0" algn="ctr">
              <a:buNone/>
              <a:defRPr sz="1625"/>
            </a:lvl7pPr>
            <a:lvl8pPr marL="2600325" indent="0" algn="ctr">
              <a:buNone/>
              <a:defRPr sz="1625"/>
            </a:lvl8pPr>
            <a:lvl9pPr marL="2971800" indent="0" algn="ctr">
              <a:buNone/>
              <a:defRPr sz="1625"/>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28543BDC-0553-40FA-A4DB-EDAAA606CFF6}"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965704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28543BDC-0553-40FA-A4DB-EDAAA606CFF6}"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061140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0362"/>
            <a:ext cx="2135981" cy="5811838"/>
          </a:xfr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681037" y="360363"/>
            <a:ext cx="6284119" cy="5811837"/>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28543BDC-0553-40FA-A4DB-EDAAA606CFF6}"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20006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28543BDC-0553-40FA-A4DB-EDAAA606CFF6}"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597335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675878" y="1712423"/>
            <a:ext cx="8543925" cy="2851208"/>
          </a:xfrm>
        </p:spPr>
        <p:txBody>
          <a:bodyPr anchor="b">
            <a:normAutofit/>
          </a:bodyPr>
          <a:lstStyle>
            <a:lvl1pPr>
              <a:defRPr sz="4875" b="0"/>
            </a:lvl1pPr>
          </a:lstStyle>
          <a:p>
            <a:r>
              <a:rPr lang="nb-NO"/>
              <a:t>Klikk for å redigere tittelstil</a:t>
            </a:r>
            <a:endParaRPr lang="en-US" dirty="0"/>
          </a:p>
        </p:txBody>
      </p:sp>
      <p:sp>
        <p:nvSpPr>
          <p:cNvPr id="3" name="Text Placeholder 2"/>
          <p:cNvSpPr>
            <a:spLocks noGrp="1"/>
          </p:cNvSpPr>
          <p:nvPr>
            <p:ph type="body" idx="1"/>
          </p:nvPr>
        </p:nvSpPr>
        <p:spPr>
          <a:xfrm>
            <a:off x="675878" y="4552634"/>
            <a:ext cx="8543925" cy="1500187"/>
          </a:xfrm>
        </p:spPr>
        <p:txBody>
          <a:bodyPr anchor="t">
            <a:normAutofit/>
          </a:bodyPr>
          <a:lstStyle>
            <a:lvl1pPr marL="0" indent="0">
              <a:buNone/>
              <a:defRPr sz="1950">
                <a:solidFill>
                  <a:schemeClr val="tx1">
                    <a:lumMod val="75000"/>
                    <a:lumOff val="25000"/>
                  </a:schemeClr>
                </a:solidFill>
              </a:defRPr>
            </a:lvl1pPr>
            <a:lvl2pPr marL="371475" indent="0">
              <a:buNone/>
              <a:defRPr sz="1463">
                <a:solidFill>
                  <a:schemeClr val="tx1">
                    <a:tint val="75000"/>
                  </a:schemeClr>
                </a:solidFill>
              </a:defRPr>
            </a:lvl2pPr>
            <a:lvl3pPr marL="742950" indent="0">
              <a:buNone/>
              <a:defRPr sz="1300">
                <a:solidFill>
                  <a:schemeClr val="tx1">
                    <a:tint val="75000"/>
                  </a:schemeClr>
                </a:solidFill>
              </a:defRPr>
            </a:lvl3pPr>
            <a:lvl4pPr marL="1114425" indent="0">
              <a:buNone/>
              <a:defRPr sz="1138">
                <a:solidFill>
                  <a:schemeClr val="tx1">
                    <a:tint val="75000"/>
                  </a:schemeClr>
                </a:solidFill>
              </a:defRPr>
            </a:lvl4pPr>
            <a:lvl5pPr marL="1485900" indent="0">
              <a:buNone/>
              <a:defRPr sz="1138">
                <a:solidFill>
                  <a:schemeClr val="tx1">
                    <a:tint val="75000"/>
                  </a:schemeClr>
                </a:solidFill>
              </a:defRPr>
            </a:lvl5pPr>
            <a:lvl6pPr marL="1857375" indent="0">
              <a:buNone/>
              <a:defRPr sz="1138">
                <a:solidFill>
                  <a:schemeClr val="tx1">
                    <a:tint val="75000"/>
                  </a:schemeClr>
                </a:solidFill>
              </a:defRPr>
            </a:lvl6pPr>
            <a:lvl7pPr marL="2228850" indent="0">
              <a:buNone/>
              <a:defRPr sz="1138">
                <a:solidFill>
                  <a:schemeClr val="tx1">
                    <a:tint val="75000"/>
                  </a:schemeClr>
                </a:solidFill>
              </a:defRPr>
            </a:lvl7pPr>
            <a:lvl8pPr marL="2600325" indent="0">
              <a:buNone/>
              <a:defRPr sz="1138">
                <a:solidFill>
                  <a:schemeClr val="tx1">
                    <a:tint val="75000"/>
                  </a:schemeClr>
                </a:solidFill>
              </a:defRPr>
            </a:lvl8pPr>
            <a:lvl9pPr marL="2971800" indent="0">
              <a:buNone/>
              <a:defRPr sz="1138">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28543BDC-0553-40FA-A4DB-EDAAA606CFF6}"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4245825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686666" y="1828801"/>
            <a:ext cx="4210050" cy="435133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5014913" y="1828801"/>
            <a:ext cx="4210050" cy="435133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28543BDC-0553-40FA-A4DB-EDAAA606CFF6}"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19381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6665" y="1681851"/>
            <a:ext cx="4189413" cy="825699"/>
          </a:xfrm>
        </p:spPr>
        <p:txBody>
          <a:bodyPr anchor="b">
            <a:normAutofit/>
          </a:bodyPr>
          <a:lstStyle>
            <a:lvl1pPr marL="0" indent="0">
              <a:spcBef>
                <a:spcPts val="0"/>
              </a:spcBef>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nb-NO"/>
              <a:t>Klikk for å redigere tekststiler i malen</a:t>
            </a:r>
          </a:p>
        </p:txBody>
      </p:sp>
      <p:sp>
        <p:nvSpPr>
          <p:cNvPr id="4" name="Content Placeholder 3"/>
          <p:cNvSpPr>
            <a:spLocks noGrp="1"/>
          </p:cNvSpPr>
          <p:nvPr>
            <p:ph sz="half" idx="2"/>
          </p:nvPr>
        </p:nvSpPr>
        <p:spPr>
          <a:xfrm>
            <a:off x="686665" y="2507551"/>
            <a:ext cx="4189413" cy="368052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5014913" y="1681851"/>
            <a:ext cx="4210051" cy="825698"/>
          </a:xfrm>
        </p:spPr>
        <p:txBody>
          <a:bodyPr anchor="b"/>
          <a:lstStyle>
            <a:lvl1pPr marL="0" indent="0">
              <a:spcBef>
                <a:spcPts val="0"/>
              </a:spcBef>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nb-NO"/>
              <a:t>Klikk for å redigere tekststiler i malen</a:t>
            </a:r>
          </a:p>
        </p:txBody>
      </p:sp>
      <p:sp>
        <p:nvSpPr>
          <p:cNvPr id="6" name="Content Placeholder 5"/>
          <p:cNvSpPr>
            <a:spLocks noGrp="1"/>
          </p:cNvSpPr>
          <p:nvPr>
            <p:ph sz="quarter" idx="4"/>
          </p:nvPr>
        </p:nvSpPr>
        <p:spPr>
          <a:xfrm>
            <a:off x="5014913" y="2507551"/>
            <a:ext cx="4210051" cy="368052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p:txBody>
          <a:bodyPr/>
          <a:lstStyle/>
          <a:p>
            <a:fld id="{28543BDC-0553-40FA-A4DB-EDAAA606CFF6}" type="datetimeFigureOut">
              <a:rPr lang="en-US" smtClean="0"/>
              <a:t>10/26/2018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9AD569-83DD-4E5B-AF97-63825DE45633}" type="slidenum">
              <a:rPr lang="en-US" smtClean="0"/>
              <a:t>‹#›</a:t>
            </a:fld>
            <a:endParaRPr lang="en-US"/>
          </a:p>
        </p:txBody>
      </p:sp>
      <p:sp>
        <p:nvSpPr>
          <p:cNvPr id="10" name="Title 9"/>
          <p:cNvSpPr>
            <a:spLocks noGrp="1"/>
          </p:cNvSpPr>
          <p:nvPr>
            <p:ph type="title"/>
          </p:nvPr>
        </p:nvSpPr>
        <p:spPr/>
        <p:txBody>
          <a:bodyPr/>
          <a:lstStyle/>
          <a:p>
            <a:r>
              <a:rPr lang="nb-NO"/>
              <a:t>Klikk for å redigere tittelstil</a:t>
            </a:r>
            <a:endParaRPr lang="en-US" dirty="0"/>
          </a:p>
        </p:txBody>
      </p:sp>
    </p:spTree>
    <p:extLst>
      <p:ext uri="{BB962C8B-B14F-4D97-AF65-F5344CB8AC3E}">
        <p14:creationId xmlns:p14="http://schemas.microsoft.com/office/powerpoint/2010/main" val="3072647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8543BDC-0553-40FA-A4DB-EDAAA606CFF6}" type="datetimeFigureOut">
              <a:rPr lang="en-US" smtClean="0"/>
              <a:t>10/26/2018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9AD569-83DD-4E5B-AF97-63825DE45633}" type="slidenum">
              <a:rPr lang="en-US" smtClean="0"/>
              <a:t>‹#›</a:t>
            </a:fld>
            <a:endParaRPr lang="en-US"/>
          </a:p>
        </p:txBody>
      </p:sp>
      <p:sp>
        <p:nvSpPr>
          <p:cNvPr id="6" name="Title 5"/>
          <p:cNvSpPr>
            <a:spLocks noGrp="1"/>
          </p:cNvSpPr>
          <p:nvPr>
            <p:ph type="title"/>
          </p:nvPr>
        </p:nvSpPr>
        <p:spPr/>
        <p:txBody>
          <a:bodyPr/>
          <a:lstStyle/>
          <a:p>
            <a:r>
              <a:rPr lang="nb-NO"/>
              <a:t>Klikk for å redigere tittelstil</a:t>
            </a:r>
            <a:endParaRPr lang="en-US"/>
          </a:p>
        </p:txBody>
      </p:sp>
    </p:spTree>
    <p:extLst>
      <p:ext uri="{BB962C8B-B14F-4D97-AF65-F5344CB8AC3E}">
        <p14:creationId xmlns:p14="http://schemas.microsoft.com/office/powerpoint/2010/main" val="1353745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43BDC-0553-40FA-A4DB-EDAAA606CFF6}" type="datetimeFigureOut">
              <a:rPr lang="en-US" smtClean="0"/>
              <a:t>10/26/2018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974277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83514" y="457201"/>
            <a:ext cx="3194685" cy="1600197"/>
          </a:xfrm>
        </p:spPr>
        <p:txBody>
          <a:bodyPr anchor="b">
            <a:normAutofit/>
          </a:bodyPr>
          <a:lstStyle>
            <a:lvl1pPr>
              <a:defRPr sz="2600" b="0"/>
            </a:lvl1pPr>
          </a:lstStyle>
          <a:p>
            <a:r>
              <a:rPr lang="nb-NO"/>
              <a:t>Klikk for å redigere tittelstil</a:t>
            </a:r>
            <a:endParaRPr lang="en-US" dirty="0"/>
          </a:p>
        </p:txBody>
      </p:sp>
      <p:sp>
        <p:nvSpPr>
          <p:cNvPr id="3" name="Content Placeholder 2"/>
          <p:cNvSpPr>
            <a:spLocks noGrp="1"/>
          </p:cNvSpPr>
          <p:nvPr>
            <p:ph idx="1"/>
          </p:nvPr>
        </p:nvSpPr>
        <p:spPr>
          <a:xfrm>
            <a:off x="4210050" y="990600"/>
            <a:ext cx="5014913" cy="4876800"/>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683514" y="2057399"/>
            <a:ext cx="3194685" cy="3810001"/>
          </a:xfrm>
        </p:spPr>
        <p:txBody>
          <a:bodyPr>
            <a:normAutofit/>
          </a:bodyPr>
          <a:lstStyle>
            <a:lvl1pPr marL="0" indent="0">
              <a:lnSpc>
                <a:spcPct val="90000"/>
              </a:lnSpc>
              <a:buNone/>
              <a:defRPr sz="1300"/>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28543BDC-0553-40FA-A4DB-EDAAA606CFF6}"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334859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683514" y="457200"/>
            <a:ext cx="3194685" cy="1600200"/>
          </a:xfrm>
        </p:spPr>
        <p:txBody>
          <a:bodyPr anchor="b">
            <a:normAutofit/>
          </a:bodyPr>
          <a:lstStyle>
            <a:lvl1pPr>
              <a:defRPr sz="2600" b="0"/>
            </a:lvl1pPr>
          </a:lstStyle>
          <a:p>
            <a:r>
              <a:rPr lang="nb-NO"/>
              <a:t>Klikk for å redigere tittelstil</a:t>
            </a:r>
            <a:endParaRPr lang="en-US" dirty="0"/>
          </a:p>
        </p:txBody>
      </p:sp>
      <p:sp>
        <p:nvSpPr>
          <p:cNvPr id="3" name="Picture Placeholder 2"/>
          <p:cNvSpPr>
            <a:spLocks noGrp="1"/>
          </p:cNvSpPr>
          <p:nvPr>
            <p:ph type="pic" idx="1"/>
          </p:nvPr>
        </p:nvSpPr>
        <p:spPr>
          <a:xfrm>
            <a:off x="4210050" y="990600"/>
            <a:ext cx="5014913" cy="4876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nb-NO"/>
              <a:t>Klikk ikonet for å legge til et bilde</a:t>
            </a:r>
            <a:endParaRPr lang="en-US" dirty="0"/>
          </a:p>
        </p:txBody>
      </p:sp>
      <p:sp>
        <p:nvSpPr>
          <p:cNvPr id="4" name="Text Placeholder 3"/>
          <p:cNvSpPr>
            <a:spLocks noGrp="1"/>
          </p:cNvSpPr>
          <p:nvPr>
            <p:ph type="body" sz="half" idx="2"/>
          </p:nvPr>
        </p:nvSpPr>
        <p:spPr>
          <a:xfrm>
            <a:off x="683514" y="2057400"/>
            <a:ext cx="3194685" cy="3810000"/>
          </a:xfrm>
        </p:spPr>
        <p:txBody>
          <a:bodyPr>
            <a:normAutofit/>
          </a:bodyPr>
          <a:lstStyle>
            <a:lvl1pPr marL="0" indent="0">
              <a:lnSpc>
                <a:spcPct val="90000"/>
              </a:lnSpc>
              <a:buNone/>
              <a:defRPr sz="1300"/>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28543BDC-0553-40FA-A4DB-EDAAA606CFF6}"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416678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000">
              <a:schemeClr val="accent2">
                <a:lumMod val="20000"/>
                <a:lumOff val="80000"/>
              </a:schemeClr>
            </a:gs>
            <a:gs pos="36000">
              <a:schemeClr val="accent2">
                <a:lumMod val="60000"/>
                <a:lumOff val="40000"/>
              </a:schemeClr>
            </a:gs>
            <a:gs pos="100000">
              <a:schemeClr val="accent2">
                <a:lumMod val="5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666" y="365760"/>
            <a:ext cx="8543925" cy="1325562"/>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686666" y="1828801"/>
            <a:ext cx="8543925" cy="435133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894">
                <a:solidFill>
                  <a:schemeClr val="tx1">
                    <a:lumMod val="65000"/>
                    <a:lumOff val="35000"/>
                  </a:schemeClr>
                </a:solidFill>
              </a:defRPr>
            </a:lvl1pPr>
          </a:lstStyle>
          <a:p>
            <a:fld id="{28543BDC-0553-40FA-A4DB-EDAAA606CFF6}" type="datetimeFigureOut">
              <a:rPr lang="en-US" smtClean="0"/>
              <a:t>10/26/2018</a:t>
            </a:fld>
            <a:endParaRPr lang="en-US"/>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894">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7001741" y="6356351"/>
            <a:ext cx="2228850" cy="365125"/>
          </a:xfrm>
          <a:prstGeom prst="rect">
            <a:avLst/>
          </a:prstGeom>
        </p:spPr>
        <p:txBody>
          <a:bodyPr vert="horz" lIns="91440" tIns="45720" rIns="91440" bIns="45720" rtlCol="0" anchor="ctr"/>
          <a:lstStyle>
            <a:lvl1pPr algn="r">
              <a:defRPr sz="894">
                <a:solidFill>
                  <a:schemeClr val="tx1">
                    <a:tint val="75000"/>
                  </a:schemeClr>
                </a:solidFill>
              </a:defRPr>
            </a:lvl1pPr>
          </a:lstStyle>
          <a:p>
            <a:fld id="{BE9AD569-83DD-4E5B-AF97-63825DE45633}" type="slidenum">
              <a:rPr lang="en-US" smtClean="0"/>
              <a:t>‹#›</a:t>
            </a:fld>
            <a:endParaRPr lang="en-US"/>
          </a:p>
        </p:txBody>
      </p:sp>
    </p:spTree>
    <p:extLst>
      <p:ext uri="{BB962C8B-B14F-4D97-AF65-F5344CB8AC3E}">
        <p14:creationId xmlns:p14="http://schemas.microsoft.com/office/powerpoint/2010/main" val="3204591570"/>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Wingdings 2" pitchFamily="18" charset="2"/>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Wingdings 2" pitchFamily="18" charset="2"/>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Wingdings 2" pitchFamily="18" charset="2"/>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Wingdings 2" pitchFamily="18" charset="2"/>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Wingdings 2" pitchFamily="18" charset="2"/>
        <a:buChar char=""/>
        <a:defRPr sz="1463" kern="1200">
          <a:solidFill>
            <a:schemeClr val="tx1"/>
          </a:solidFill>
          <a:latin typeface="+mn-lt"/>
          <a:ea typeface="+mn-ea"/>
          <a:cs typeface="+mn-cs"/>
        </a:defRPr>
      </a:lvl5pPr>
      <a:lvl6pPr marL="2043113" indent="-185738" algn="l" defTabSz="742950" rtl="0" eaLnBrk="1" latinLnBrk="0" hangingPunct="1">
        <a:spcBef>
          <a:spcPct val="20000"/>
        </a:spcBef>
        <a:buFont typeface="Wingdings 2" pitchFamily="18" charset="2"/>
        <a:buChar char=""/>
        <a:defRPr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p:cNvSpPr txBox="1"/>
          <p:nvPr/>
        </p:nvSpPr>
        <p:spPr>
          <a:xfrm>
            <a:off x="5706298" y="738929"/>
            <a:ext cx="3421455" cy="3046988"/>
          </a:xfrm>
          <a:prstGeom prst="rect">
            <a:avLst/>
          </a:prstGeom>
        </p:spPr>
        <p:txBody>
          <a:bodyPr wrap="square" rtlCol="0" anchor="t">
            <a:spAutoFit/>
          </a:bodyPr>
          <a:lstStyle/>
          <a:p>
            <a:pPr algn="ctr"/>
            <a:r>
              <a:rPr lang="nb-NO" sz="3600" b="1" smtClean="0">
                <a:latin typeface="Candara"/>
              </a:rPr>
              <a:t>ÅRSPLAN</a:t>
            </a:r>
            <a:endParaRPr lang="nb-NO" sz="3600" b="1" dirty="0" smtClean="0">
              <a:latin typeface="Candara"/>
            </a:endParaRPr>
          </a:p>
          <a:p>
            <a:pPr algn="ctr"/>
            <a:endParaRPr lang="nb-NO" sz="3600" b="1" dirty="0" smtClean="0">
              <a:latin typeface="Candara"/>
            </a:endParaRPr>
          </a:p>
          <a:p>
            <a:pPr algn="ctr"/>
            <a:r>
              <a:rPr lang="nb-NO" sz="2400" b="1" dirty="0" smtClean="0">
                <a:latin typeface="Candara"/>
              </a:rPr>
              <a:t>Jostedal barnehage</a:t>
            </a:r>
            <a:endParaRPr lang="nb-NO" sz="2400" b="1" dirty="0">
              <a:latin typeface="Candara"/>
            </a:endParaRPr>
          </a:p>
          <a:p>
            <a:pPr algn="ctr"/>
            <a:endParaRPr lang="nb-NO" sz="2400" b="1" dirty="0">
              <a:latin typeface="Candara"/>
            </a:endParaRPr>
          </a:p>
          <a:p>
            <a:pPr algn="ctr"/>
            <a:r>
              <a:rPr lang="nb-NO" sz="2400" b="1" dirty="0" smtClean="0">
                <a:latin typeface="Candara"/>
              </a:rPr>
              <a:t>2018 / 2019</a:t>
            </a:r>
          </a:p>
          <a:p>
            <a:pPr algn="ctr"/>
            <a:endParaRPr lang="nb-NO" sz="2400" b="1" dirty="0">
              <a:latin typeface="Candara"/>
            </a:endParaRPr>
          </a:p>
          <a:p>
            <a:pPr algn="ctr"/>
            <a:r>
              <a:rPr lang="nb-NO" sz="2400" b="1" dirty="0" smtClean="0">
                <a:latin typeface="Candara"/>
              </a:rPr>
              <a:t>Dette året: «Jorda vår»</a:t>
            </a:r>
            <a:endParaRPr lang="nb-NO" sz="2400" b="1" dirty="0">
              <a:latin typeface="Candara"/>
            </a:endParaRPr>
          </a:p>
        </p:txBody>
      </p:sp>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5925" y="4242199"/>
            <a:ext cx="3122200" cy="2212550"/>
          </a:xfrm>
          <a:prstGeom prst="rect">
            <a:avLst/>
          </a:prstGeom>
        </p:spPr>
      </p:pic>
      <p:sp>
        <p:nvSpPr>
          <p:cNvPr id="7" name="Rektangel 6"/>
          <p:cNvSpPr/>
          <p:nvPr/>
        </p:nvSpPr>
        <p:spPr>
          <a:xfrm>
            <a:off x="-180545" y="5808436"/>
            <a:ext cx="4700079" cy="928459"/>
          </a:xfrm>
          <a:prstGeom prst="rect">
            <a:avLst/>
          </a:prstGeom>
        </p:spPr>
        <p:txBody>
          <a:bodyPr wrap="square">
            <a:spAutoFit/>
          </a:bodyPr>
          <a:lstStyle/>
          <a:p>
            <a:pPr algn="ctr">
              <a:lnSpc>
                <a:spcPct val="115000"/>
              </a:lnSpc>
              <a:spcAft>
                <a:spcPts val="1000"/>
              </a:spcAft>
            </a:pPr>
            <a:r>
              <a:rPr lang="nn-NO" sz="1000" b="1" dirty="0" smtClean="0">
                <a:latin typeface="Calibri" panose="020F0502020204030204" pitchFamily="34" charset="0"/>
                <a:ea typeface="Calibri" panose="020F0502020204030204" pitchFamily="34" charset="0"/>
                <a:cs typeface="Times New Roman" panose="02020603050405020304" pitchFamily="18" charset="0"/>
              </a:rPr>
              <a:t>Kontakt ass. rektor/styrar Anne Kristin </a:t>
            </a:r>
            <a:r>
              <a:rPr lang="nn-NO" sz="1000" b="1" dirty="0" err="1" smtClean="0">
                <a:latin typeface="Calibri" panose="020F0502020204030204" pitchFamily="34" charset="0"/>
                <a:ea typeface="Calibri" panose="020F0502020204030204" pitchFamily="34" charset="0"/>
                <a:cs typeface="Times New Roman" panose="02020603050405020304" pitchFamily="18" charset="0"/>
              </a:rPr>
              <a:t>Halveg</a:t>
            </a:r>
            <a:r>
              <a:rPr lang="nn-NO" sz="1000" b="1" dirty="0" smtClean="0">
                <a:latin typeface="Calibri" panose="020F0502020204030204" pitchFamily="34" charset="0"/>
                <a:ea typeface="Calibri" panose="020F0502020204030204" pitchFamily="34" charset="0"/>
                <a:cs typeface="Times New Roman" panose="02020603050405020304" pitchFamily="18" charset="0"/>
              </a:rPr>
              <a:t>: </a:t>
            </a:r>
            <a:br>
              <a:rPr lang="nn-NO" sz="1000" b="1" dirty="0" smtClean="0">
                <a:latin typeface="Calibri" panose="020F0502020204030204" pitchFamily="34" charset="0"/>
                <a:ea typeface="Calibri" panose="020F0502020204030204" pitchFamily="34" charset="0"/>
                <a:cs typeface="Times New Roman" panose="02020603050405020304" pitchFamily="18" charset="0"/>
              </a:rPr>
            </a:br>
            <a:r>
              <a:rPr lang="nn-NO" sz="1000" dirty="0" smtClean="0">
                <a:latin typeface="Calibri" panose="020F0502020204030204" pitchFamily="34" charset="0"/>
                <a:ea typeface="Calibri" panose="020F0502020204030204" pitchFamily="34" charset="0"/>
                <a:cs typeface="Times New Roman" panose="02020603050405020304" pitchFamily="18" charset="0"/>
              </a:rPr>
              <a:t>anne.kristin.haugen.halveg@luster.kommune.no</a:t>
            </a:r>
          </a:p>
          <a:p>
            <a:pPr algn="ctr">
              <a:lnSpc>
                <a:spcPct val="115000"/>
              </a:lnSpc>
              <a:spcAft>
                <a:spcPts val="1000"/>
              </a:spcAft>
            </a:pPr>
            <a:r>
              <a:rPr lang="nn-NO" sz="1000" b="1" dirty="0">
                <a:latin typeface="Calibri" panose="020F0502020204030204" pitchFamily="34" charset="0"/>
                <a:ea typeface="Calibri" panose="020F0502020204030204" pitchFamily="34" charset="0"/>
                <a:cs typeface="Times New Roman" panose="02020603050405020304" pitchFamily="18" charset="0"/>
              </a:rPr>
              <a:t>Kontakt </a:t>
            </a:r>
            <a:r>
              <a:rPr lang="nn-NO" sz="1000" b="1" dirty="0" smtClean="0">
                <a:latin typeface="Calibri" panose="020F0502020204030204" pitchFamily="34" charset="0"/>
                <a:ea typeface="Calibri" panose="020F0502020204030204" pitchFamily="34" charset="0"/>
                <a:cs typeface="Times New Roman" panose="02020603050405020304" pitchFamily="18" charset="0"/>
              </a:rPr>
              <a:t>rektor/styrar Mette F. Reinertsen: </a:t>
            </a:r>
            <a:r>
              <a:rPr lang="nn-NO" sz="1000" dirty="0" smtClean="0">
                <a:latin typeface="Calibri" panose="020F0502020204030204" pitchFamily="34" charset="0"/>
                <a:ea typeface="Calibri" panose="020F0502020204030204" pitchFamily="34" charset="0"/>
                <a:cs typeface="Times New Roman" panose="02020603050405020304" pitchFamily="18" charset="0"/>
              </a:rPr>
              <a:t/>
            </a:r>
            <a:br>
              <a:rPr lang="nn-NO" sz="1000" dirty="0" smtClean="0">
                <a:latin typeface="Calibri" panose="020F0502020204030204" pitchFamily="34" charset="0"/>
                <a:ea typeface="Calibri" panose="020F0502020204030204" pitchFamily="34" charset="0"/>
                <a:cs typeface="Times New Roman" panose="02020603050405020304" pitchFamily="18" charset="0"/>
              </a:rPr>
            </a:br>
            <a:r>
              <a:rPr lang="nn-NO" sz="1000" dirty="0" smtClean="0">
                <a:latin typeface="Calibri" panose="020F0502020204030204" pitchFamily="34" charset="0"/>
                <a:ea typeface="Calibri" panose="020F0502020204030204" pitchFamily="34" charset="0"/>
                <a:cs typeface="Times New Roman" panose="02020603050405020304" pitchFamily="18" charset="0"/>
              </a:rPr>
              <a:t>mette.f.reinertsen@luster.kommune.no / Mobil: 91 71 51 62</a:t>
            </a:r>
          </a:p>
        </p:txBody>
      </p:sp>
      <p:sp>
        <p:nvSpPr>
          <p:cNvPr id="11" name="Rektangel 10"/>
          <p:cNvSpPr/>
          <p:nvPr/>
        </p:nvSpPr>
        <p:spPr>
          <a:xfrm>
            <a:off x="0" y="314794"/>
            <a:ext cx="4519534" cy="2352952"/>
          </a:xfrm>
          <a:prstGeom prst="rect">
            <a:avLst/>
          </a:prstGeom>
        </p:spPr>
        <p:txBody>
          <a:bodyPr wrap="square">
            <a:spAutoFit/>
          </a:bodyPr>
          <a:lstStyle/>
          <a:p>
            <a:pPr algn="ctr">
              <a:lnSpc>
                <a:spcPct val="115000"/>
              </a:lnSpc>
              <a:spcAft>
                <a:spcPts val="1000"/>
              </a:spcAft>
            </a:pPr>
            <a:r>
              <a:rPr lang="nn-NO" sz="1400" b="1" dirty="0" smtClean="0">
                <a:latin typeface="Calibri" panose="020F0502020204030204" pitchFamily="34" charset="0"/>
                <a:ea typeface="Calibri" panose="020F0502020204030204" pitchFamily="34" charset="0"/>
                <a:cs typeface="Times New Roman" panose="02020603050405020304" pitchFamily="18" charset="0"/>
              </a:rPr>
              <a:t>Planleggingsdagar dette barnehageåret:</a:t>
            </a:r>
          </a:p>
          <a:p>
            <a:pPr algn="ctr">
              <a:lnSpc>
                <a:spcPct val="115000"/>
              </a:lnSpc>
              <a:spcAft>
                <a:spcPts val="1000"/>
              </a:spcAft>
            </a:pPr>
            <a:r>
              <a:rPr lang="nn-NO" sz="1200" dirty="0" smtClean="0">
                <a:latin typeface="Calibri" panose="020F0502020204030204" pitchFamily="34" charset="0"/>
                <a:ea typeface="Calibri" panose="020F0502020204030204" pitchFamily="34" charset="0"/>
                <a:cs typeface="Times New Roman" panose="02020603050405020304" pitchFamily="18" charset="0"/>
              </a:rPr>
              <a:t>13. og 14. august 2018</a:t>
            </a:r>
            <a:r>
              <a:rPr lang="nn-NO" sz="1200" smtClean="0">
                <a:latin typeface="Calibri" panose="020F0502020204030204" pitchFamily="34" charset="0"/>
                <a:ea typeface="Calibri" panose="020F0502020204030204" pitchFamily="34" charset="0"/>
                <a:cs typeface="Times New Roman" panose="02020603050405020304" pitchFamily="18" charset="0"/>
              </a:rPr>
              <a:t/>
            </a:r>
            <a:br>
              <a:rPr lang="nn-NO" sz="1200" smtClean="0">
                <a:latin typeface="Calibri" panose="020F0502020204030204" pitchFamily="34" charset="0"/>
                <a:ea typeface="Calibri" panose="020F0502020204030204" pitchFamily="34" charset="0"/>
                <a:cs typeface="Times New Roman" panose="02020603050405020304" pitchFamily="18" charset="0"/>
              </a:rPr>
            </a:br>
            <a:r>
              <a:rPr lang="nn-NO" sz="1200" smtClean="0">
                <a:latin typeface="Calibri" panose="020F0502020204030204" pitchFamily="34" charset="0"/>
                <a:ea typeface="Calibri" panose="020F0502020204030204" pitchFamily="34" charset="0"/>
                <a:cs typeface="Times New Roman" panose="02020603050405020304" pitchFamily="18" charset="0"/>
              </a:rPr>
              <a:t>8. </a:t>
            </a:r>
            <a:r>
              <a:rPr lang="nn-NO" sz="1200" dirty="0" smtClean="0">
                <a:latin typeface="Calibri" panose="020F0502020204030204" pitchFamily="34" charset="0"/>
                <a:ea typeface="Calibri" panose="020F0502020204030204" pitchFamily="34" charset="0"/>
                <a:cs typeface="Times New Roman" panose="02020603050405020304" pitchFamily="18" charset="0"/>
              </a:rPr>
              <a:t>oktober 2018</a:t>
            </a:r>
            <a:br>
              <a:rPr lang="nn-NO" sz="1200" dirty="0" smtClean="0">
                <a:latin typeface="Calibri" panose="020F0502020204030204" pitchFamily="34" charset="0"/>
                <a:ea typeface="Calibri" panose="020F0502020204030204" pitchFamily="34" charset="0"/>
                <a:cs typeface="Times New Roman" panose="02020603050405020304" pitchFamily="18" charset="0"/>
              </a:rPr>
            </a:br>
            <a:r>
              <a:rPr lang="nn-NO" sz="1200" dirty="0" smtClean="0">
                <a:latin typeface="Calibri" panose="020F0502020204030204" pitchFamily="34" charset="0"/>
                <a:ea typeface="Calibri" panose="020F0502020204030204" pitchFamily="34" charset="0"/>
                <a:cs typeface="Times New Roman" panose="02020603050405020304" pitchFamily="18" charset="0"/>
              </a:rPr>
              <a:t>2. januar 2019</a:t>
            </a:r>
            <a:br>
              <a:rPr lang="nn-NO" sz="1200" dirty="0" smtClean="0">
                <a:latin typeface="Calibri" panose="020F0502020204030204" pitchFamily="34" charset="0"/>
                <a:ea typeface="Calibri" panose="020F0502020204030204" pitchFamily="34" charset="0"/>
                <a:cs typeface="Times New Roman" panose="02020603050405020304" pitchFamily="18" charset="0"/>
              </a:rPr>
            </a:br>
            <a:r>
              <a:rPr lang="nn-NO" sz="1200" dirty="0" smtClean="0">
                <a:latin typeface="Calibri" panose="020F0502020204030204" pitchFamily="34" charset="0"/>
                <a:ea typeface="Calibri" panose="020F0502020204030204" pitchFamily="34" charset="0"/>
                <a:cs typeface="Times New Roman" panose="02020603050405020304" pitchFamily="18" charset="0"/>
              </a:rPr>
              <a:t>5. april 2019 </a:t>
            </a:r>
          </a:p>
          <a:p>
            <a:pPr algn="ctr">
              <a:lnSpc>
                <a:spcPct val="115000"/>
              </a:lnSpc>
              <a:spcAft>
                <a:spcPts val="1000"/>
              </a:spcAft>
            </a:pPr>
            <a:r>
              <a:rPr lang="nn-NO" sz="1600" b="1" dirty="0" smtClean="0">
                <a:latin typeface="Calibri" panose="020F0502020204030204" pitchFamily="34" charset="0"/>
                <a:ea typeface="Calibri" panose="020F0502020204030204" pitchFamily="34" charset="0"/>
                <a:cs typeface="Times New Roman" panose="02020603050405020304" pitchFamily="18" charset="0"/>
              </a:rPr>
              <a:t>Mobiltelefonen til barnehagen: 48 89 17 18</a:t>
            </a:r>
          </a:p>
          <a:p>
            <a:pPr algn="ctr">
              <a:lnSpc>
                <a:spcPct val="115000"/>
              </a:lnSpc>
              <a:spcAft>
                <a:spcPts val="1000"/>
              </a:spcAft>
            </a:pPr>
            <a:r>
              <a:rPr lang="nn-NO" sz="1200" b="1" dirty="0" smtClean="0">
                <a:latin typeface="Calibri" panose="020F0502020204030204" pitchFamily="34" charset="0"/>
                <a:ea typeface="Calibri" panose="020F0502020204030204" pitchFamily="34" charset="0"/>
                <a:cs typeface="Times New Roman" panose="02020603050405020304" pitchFamily="18" charset="0"/>
              </a:rPr>
              <a:t>Gjer vel og gje beskjed så tidleg som mogleg ved sjukdom og anna fråvær – gjerne med </a:t>
            </a:r>
            <a:r>
              <a:rPr lang="nn-NO" sz="1200" b="1" dirty="0" err="1" smtClean="0">
                <a:latin typeface="Calibri" panose="020F0502020204030204" pitchFamily="34" charset="0"/>
                <a:ea typeface="Calibri" panose="020F0502020204030204" pitchFamily="34" charset="0"/>
                <a:cs typeface="Times New Roman" panose="02020603050405020304" pitchFamily="18" charset="0"/>
              </a:rPr>
              <a:t>sms</a:t>
            </a:r>
            <a:r>
              <a:rPr lang="nn-NO" sz="1200" b="1" dirty="0" smtClean="0">
                <a:latin typeface="Calibri" panose="020F0502020204030204" pitchFamily="34" charset="0"/>
                <a:ea typeface="Calibri" panose="020F0502020204030204" pitchFamily="34" charset="0"/>
                <a:cs typeface="Times New Roman" panose="02020603050405020304" pitchFamily="18" charset="0"/>
              </a:rPr>
              <a:t> til mobilnummeret over!</a:t>
            </a:r>
          </a:p>
        </p:txBody>
      </p:sp>
      <p:sp>
        <p:nvSpPr>
          <p:cNvPr id="2" name="Rektangel 1"/>
          <p:cNvSpPr/>
          <p:nvPr/>
        </p:nvSpPr>
        <p:spPr>
          <a:xfrm>
            <a:off x="0" y="2822060"/>
            <a:ext cx="4519534" cy="707886"/>
          </a:xfrm>
          <a:prstGeom prst="rect">
            <a:avLst/>
          </a:prstGeom>
        </p:spPr>
        <p:txBody>
          <a:bodyPr wrap="square">
            <a:spAutoFit/>
          </a:bodyPr>
          <a:lstStyle/>
          <a:p>
            <a:pPr algn="ctr"/>
            <a:r>
              <a:rPr lang="nn-NO" sz="1600" b="1" dirty="0" smtClean="0">
                <a:latin typeface="Calibri" panose="020F0502020204030204" pitchFamily="34" charset="0"/>
                <a:ea typeface="Calibri" panose="020F0502020204030204" pitchFamily="34" charset="0"/>
                <a:cs typeface="Times New Roman" panose="02020603050405020304" pitchFamily="18" charset="0"/>
              </a:rPr>
              <a:t>Heimeside: www.oppvekst.luster.no/jostedal</a:t>
            </a:r>
            <a:br>
              <a:rPr lang="nn-NO" sz="1600" b="1" dirty="0" smtClean="0">
                <a:latin typeface="Calibri" panose="020F0502020204030204" pitchFamily="34" charset="0"/>
                <a:ea typeface="Calibri" panose="020F0502020204030204" pitchFamily="34" charset="0"/>
                <a:cs typeface="Times New Roman" panose="02020603050405020304" pitchFamily="18" charset="0"/>
              </a:rPr>
            </a:br>
            <a:endParaRPr lang="nn-NO" sz="800" b="1" dirty="0">
              <a:latin typeface="Calibri" panose="020F0502020204030204" pitchFamily="34" charset="0"/>
              <a:cs typeface="Times New Roman" panose="02020603050405020304" pitchFamily="18" charset="0"/>
            </a:endParaRPr>
          </a:p>
          <a:p>
            <a:pPr algn="ctr"/>
            <a:r>
              <a:rPr lang="nn-NO" sz="1600" b="1" dirty="0" err="1" smtClean="0">
                <a:latin typeface="Calibri" panose="020F0502020204030204" pitchFamily="34" charset="0"/>
                <a:cs typeface="Times New Roman" panose="02020603050405020304" pitchFamily="18" charset="0"/>
              </a:rPr>
              <a:t>Instagram</a:t>
            </a:r>
            <a:r>
              <a:rPr lang="nn-NO" sz="1600" b="1" dirty="0" smtClean="0">
                <a:latin typeface="Calibri" panose="020F0502020204030204" pitchFamily="34" charset="0"/>
                <a:cs typeface="Times New Roman" panose="02020603050405020304" pitchFamily="18" charset="0"/>
              </a:rPr>
              <a:t>: www.instagram.no/oppvekstjostedal</a:t>
            </a:r>
            <a:endParaRPr lang="nn-NO" sz="1600" dirty="0"/>
          </a:p>
        </p:txBody>
      </p:sp>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725" y="3757166"/>
            <a:ext cx="3040084" cy="1824050"/>
          </a:xfrm>
          <a:prstGeom prst="rect">
            <a:avLst/>
          </a:prstGeom>
        </p:spPr>
      </p:pic>
    </p:spTree>
    <p:extLst>
      <p:ext uri="{BB962C8B-B14F-4D97-AF65-F5344CB8AC3E}">
        <p14:creationId xmlns:p14="http://schemas.microsoft.com/office/powerpoint/2010/main" val="3860784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p:cNvSpPr/>
          <p:nvPr/>
        </p:nvSpPr>
        <p:spPr>
          <a:xfrm>
            <a:off x="165585" y="299803"/>
            <a:ext cx="4406415" cy="6206827"/>
          </a:xfrm>
          <a:prstGeom prst="rect">
            <a:avLst/>
          </a:prstGeom>
        </p:spPr>
        <p:txBody>
          <a:bodyPr wrap="square">
            <a:spAutoFit/>
          </a:bodyPr>
          <a:lstStyle/>
          <a:p>
            <a:pPr>
              <a:lnSpc>
                <a:spcPct val="115000"/>
              </a:lnSpc>
              <a:spcAft>
                <a:spcPts val="1000"/>
              </a:spcAft>
            </a:pPr>
            <a:r>
              <a:rPr lang="nn-NO" sz="1000" b="1" dirty="0" smtClean="0">
                <a:ea typeface="Calibri" panose="020F0502020204030204" pitchFamily="34" charset="0"/>
                <a:cs typeface="Times New Roman" panose="02020603050405020304" pitchFamily="18" charset="0"/>
              </a:rPr>
              <a:t>Innleiing:</a:t>
            </a:r>
            <a:br>
              <a:rPr lang="nn-NO" sz="1000" b="1" dirty="0" smtClean="0">
                <a:ea typeface="Calibri" panose="020F0502020204030204" pitchFamily="34" charset="0"/>
                <a:cs typeface="Times New Roman" panose="02020603050405020304" pitchFamily="18" charset="0"/>
              </a:rPr>
            </a:br>
            <a:r>
              <a:rPr lang="nn-NO" sz="1000" dirty="0" smtClean="0">
                <a:ea typeface="Calibri" panose="020F0502020204030204" pitchFamily="34" charset="0"/>
                <a:cs typeface="Times New Roman" panose="02020603050405020304" pitchFamily="18" charset="0"/>
              </a:rPr>
              <a:t>I denne årsplanen finn de informasjon om barnehagen sine satsingar og konkrete tiltak innafor ulike område, og i planen er det teke omsyn til idear og innspel frå foreldre. I tillegg til det som står i dette heftet, ligg det informasjon om faste rutinar som t.d. opningstider, </a:t>
            </a:r>
            <a:r>
              <a:rPr lang="nn-NO" sz="1000" dirty="0" err="1" smtClean="0">
                <a:ea typeface="Calibri" panose="020F0502020204030204" pitchFamily="34" charset="0"/>
                <a:cs typeface="Times New Roman" panose="02020603050405020304" pitchFamily="18" charset="0"/>
              </a:rPr>
              <a:t>dagsrytme</a:t>
            </a:r>
            <a:r>
              <a:rPr lang="nn-NO" sz="1000" dirty="0" smtClean="0">
                <a:ea typeface="Calibri" panose="020F0502020204030204" pitchFamily="34" charset="0"/>
                <a:cs typeface="Times New Roman" panose="02020603050405020304" pitchFamily="18" charset="0"/>
              </a:rPr>
              <a:t>, tilsette og plan for overgang barnehage-skule på heimesida vår.</a:t>
            </a:r>
            <a:endParaRPr lang="nn-NO" sz="1000" dirty="0">
              <a:ea typeface="Calibri" panose="020F0502020204030204" pitchFamily="34" charset="0"/>
              <a:cs typeface="Times New Roman" panose="02020603050405020304" pitchFamily="18" charset="0"/>
            </a:endParaRPr>
          </a:p>
          <a:p>
            <a:pPr>
              <a:lnSpc>
                <a:spcPct val="115000"/>
              </a:lnSpc>
              <a:spcAft>
                <a:spcPts val="1000"/>
              </a:spcAft>
            </a:pPr>
            <a:r>
              <a:rPr lang="nn-NO" sz="1000" b="1" dirty="0">
                <a:ea typeface="Calibri" panose="020F0502020204030204" pitchFamily="34" charset="0"/>
                <a:cs typeface="Times New Roman" panose="02020603050405020304" pitchFamily="18" charset="0"/>
              </a:rPr>
              <a:t>Ny </a:t>
            </a:r>
            <a:r>
              <a:rPr lang="nn-NO" sz="1000" b="1" dirty="0" smtClean="0">
                <a:ea typeface="Calibri" panose="020F0502020204030204" pitchFamily="34" charset="0"/>
                <a:cs typeface="Times New Roman" panose="02020603050405020304" pitchFamily="18" charset="0"/>
              </a:rPr>
              <a:t>rammeplan:</a:t>
            </a:r>
            <a:br>
              <a:rPr lang="nn-NO" sz="1000" b="1" dirty="0" smtClean="0">
                <a:ea typeface="Calibri" panose="020F0502020204030204" pitchFamily="34" charset="0"/>
                <a:cs typeface="Times New Roman" panose="02020603050405020304" pitchFamily="18" charset="0"/>
              </a:rPr>
            </a:br>
            <a:r>
              <a:rPr lang="nn-NO" sz="1000" dirty="0" smtClean="0">
                <a:ea typeface="Calibri" panose="020F0502020204030204" pitchFamily="34" charset="0"/>
                <a:cs typeface="Times New Roman" panose="02020603050405020304" pitchFamily="18" charset="0"/>
              </a:rPr>
              <a:t>Hausten 2017 kom ny rammeplan for barnehage som gjeld heile landet. I den nye rammeplanen er det til dømes tydeleggjort at det skal vere </a:t>
            </a:r>
            <a:r>
              <a:rPr lang="nn-NO" sz="1000" i="1" dirty="0" smtClean="0">
                <a:ea typeface="Calibri" panose="020F0502020204030204" pitchFamily="34" charset="0"/>
                <a:cs typeface="Times New Roman" panose="02020603050405020304" pitchFamily="18" charset="0"/>
              </a:rPr>
              <a:t>progresjon</a:t>
            </a:r>
            <a:r>
              <a:rPr lang="nn-NO" sz="1000" dirty="0" smtClean="0">
                <a:ea typeface="Calibri" panose="020F0502020204030204" pitchFamily="34" charset="0"/>
                <a:cs typeface="Times New Roman" panose="02020603050405020304" pitchFamily="18" charset="0"/>
              </a:rPr>
              <a:t> i utfordringar og aktivitetar etter kvart som borna blir eldre, og det er tydeleggjort krav til personalet sine oppgåver i det pedagogiske arbeidet.</a:t>
            </a:r>
          </a:p>
          <a:p>
            <a:r>
              <a:rPr lang="nn-NO" sz="1000" b="1" dirty="0" smtClean="0">
                <a:ea typeface="Calibri" panose="020F0502020204030204" pitchFamily="34" charset="0"/>
                <a:cs typeface="Times New Roman" panose="02020603050405020304" pitchFamily="18" charset="0"/>
              </a:rPr>
              <a:t>Medverknad</a:t>
            </a:r>
            <a:r>
              <a:rPr lang="nn-NO" sz="1000" dirty="0" smtClean="0">
                <a:ea typeface="Calibri" panose="020F0502020204030204" pitchFamily="34" charset="0"/>
                <a:cs typeface="Times New Roman" panose="02020603050405020304" pitchFamily="18" charset="0"/>
              </a:rPr>
              <a:t>: </a:t>
            </a:r>
            <a:br>
              <a:rPr lang="nn-NO" sz="1000" dirty="0" smtClean="0">
                <a:ea typeface="Calibri" panose="020F0502020204030204" pitchFamily="34" charset="0"/>
                <a:cs typeface="Times New Roman" panose="02020603050405020304" pitchFamily="18" charset="0"/>
              </a:rPr>
            </a:br>
            <a:r>
              <a:rPr lang="nn-NO" sz="1000" dirty="0" smtClean="0">
                <a:ea typeface="Calibri" panose="020F0502020204030204" pitchFamily="34" charset="0"/>
                <a:cs typeface="Times New Roman" panose="02020603050405020304" pitchFamily="18" charset="0"/>
              </a:rPr>
              <a:t>At både born, foreldre og tilsette skal ha medverknad på aktivitetane i barnehagen er ein viktig verdi i barnehagen. Borna har medverknad på mange ting gjennom dagen, alt frå at dei kan velje mellom ulike aktivitetar til at dei sjølve vel pålegg på maten. Foreldre skal møte lydhøyrheit og forståing når dei kjem med innspel, og inviterast til slik medverknad i planleggingsarbeidet.</a:t>
            </a:r>
            <a:r>
              <a:rPr lang="nn-NO" sz="1000" dirty="0"/>
              <a:t> </a:t>
            </a:r>
            <a:endParaRPr lang="nn-NO" sz="1000" dirty="0" smtClean="0"/>
          </a:p>
          <a:p>
            <a:endParaRPr lang="nn-NO" sz="1000" dirty="0"/>
          </a:p>
          <a:p>
            <a:r>
              <a:rPr lang="nn-NO" sz="1000" dirty="0" smtClean="0"/>
              <a:t>Barnehagen </a:t>
            </a:r>
            <a:r>
              <a:rPr lang="nn-NO" sz="1000" dirty="0"/>
              <a:t>vil legge til rette for at barna skal kunne få bidra med å påverke kvardagen sin og tema me jobbar med. Difor vil me ha årsplanen så romsleg, at me har mulegheit og tid for å lytte til barna sine ynskjer. </a:t>
            </a:r>
          </a:p>
          <a:p>
            <a:r>
              <a:rPr lang="nn-NO" sz="1000" dirty="0"/>
              <a:t>Rammeplanen seier at « barna skal </a:t>
            </a:r>
            <a:r>
              <a:rPr lang="nn-NO" sz="1000" dirty="0" err="1"/>
              <a:t>jamnleg</a:t>
            </a:r>
            <a:r>
              <a:rPr lang="nn-NO" sz="1000" dirty="0"/>
              <a:t> få høve til delta aktivt i planlegginga og vurderinga. Alle barna skal kunne erfare å få påverke det som skjer i barnehagen, i samsvar med alder og modenskap. Barna skal ikkje få meir ansvar enn dei er rusta til å ta</a:t>
            </a:r>
            <a:r>
              <a:rPr lang="nn-NO" sz="1000" dirty="0" smtClean="0"/>
              <a:t>».</a:t>
            </a:r>
          </a:p>
          <a:p>
            <a:endParaRPr lang="nn-NO" sz="1000" dirty="0">
              <a:ea typeface="Calibri" panose="020F0502020204030204" pitchFamily="34" charset="0"/>
              <a:cs typeface="Times New Roman" panose="02020603050405020304" pitchFamily="18" charset="0"/>
            </a:endParaRPr>
          </a:p>
          <a:p>
            <a:pPr>
              <a:lnSpc>
                <a:spcPct val="115000"/>
              </a:lnSpc>
              <a:spcAft>
                <a:spcPts val="1000"/>
              </a:spcAft>
            </a:pPr>
            <a:r>
              <a:rPr lang="nn-NO" sz="1000" b="1" dirty="0" smtClean="0">
                <a:ea typeface="Calibri" panose="020F0502020204030204" pitchFamily="34" charset="0"/>
                <a:cs typeface="Times New Roman" panose="02020603050405020304" pitchFamily="18" charset="0"/>
              </a:rPr>
              <a:t>Verdigrunnlaget til barnehagen </a:t>
            </a:r>
            <a:r>
              <a:rPr lang="nn-NO" sz="1000" dirty="0" smtClean="0">
                <a:ea typeface="Calibri" panose="020F0502020204030204" pitchFamily="34" charset="0"/>
                <a:cs typeface="Times New Roman" panose="02020603050405020304" pitchFamily="18" charset="0"/>
              </a:rPr>
              <a:t>(frå ny rammeplan):</a:t>
            </a:r>
            <a:br>
              <a:rPr lang="nn-NO" sz="1000" dirty="0" smtClean="0">
                <a:ea typeface="Calibri" panose="020F0502020204030204" pitchFamily="34" charset="0"/>
                <a:cs typeface="Times New Roman" panose="02020603050405020304" pitchFamily="18" charset="0"/>
              </a:rPr>
            </a:br>
            <a:r>
              <a:rPr lang="nn-NO" sz="1000" i="1" dirty="0" smtClean="0">
                <a:ea typeface="Calibri" panose="020F0502020204030204" pitchFamily="34" charset="0"/>
                <a:cs typeface="Times New Roman" panose="02020603050405020304" pitchFamily="18" charset="0"/>
              </a:rPr>
              <a:t>Alle tilsette skal møte kvart born sitt behov for omsorg, tryggleik, tilhøyrsle og </a:t>
            </a:r>
            <a:r>
              <a:rPr lang="nn-NO" sz="1000" i="1" dirty="0" err="1" smtClean="0">
                <a:ea typeface="Calibri" panose="020F0502020204030204" pitchFamily="34" charset="0"/>
                <a:cs typeface="Times New Roman" panose="02020603050405020304" pitchFamily="18" charset="0"/>
              </a:rPr>
              <a:t>anerkjenning</a:t>
            </a:r>
            <a:r>
              <a:rPr lang="nn-NO" sz="1000" i="1" dirty="0" smtClean="0">
                <a:ea typeface="Calibri" panose="020F0502020204030204" pitchFamily="34" charset="0"/>
                <a:cs typeface="Times New Roman" panose="02020603050405020304" pitchFamily="18" charset="0"/>
              </a:rPr>
              <a:t>. Barnehagen skal fremje demokrati, mangfald og gjensidig respekt, likestilling, berekraftig utvikling, </a:t>
            </a:r>
            <a:r>
              <a:rPr lang="nn-NO" sz="1000" i="1" dirty="0" err="1" smtClean="0">
                <a:ea typeface="Calibri" panose="020F0502020204030204" pitchFamily="34" charset="0"/>
                <a:cs typeface="Times New Roman" panose="02020603050405020304" pitchFamily="18" charset="0"/>
              </a:rPr>
              <a:t>livsmeistring</a:t>
            </a:r>
            <a:r>
              <a:rPr lang="nn-NO" sz="1000" i="1" dirty="0" smtClean="0">
                <a:ea typeface="Calibri" panose="020F0502020204030204" pitchFamily="34" charset="0"/>
                <a:cs typeface="Times New Roman" panose="02020603050405020304" pitchFamily="18" charset="0"/>
              </a:rPr>
              <a:t> og helse.</a:t>
            </a:r>
          </a:p>
          <a:p>
            <a:pPr>
              <a:lnSpc>
                <a:spcPct val="115000"/>
              </a:lnSpc>
              <a:spcAft>
                <a:spcPts val="1000"/>
              </a:spcAft>
            </a:pPr>
            <a:r>
              <a:rPr lang="nn-NO" sz="1000" b="1" dirty="0" smtClean="0">
                <a:ea typeface="Calibri" panose="020F0502020204030204" pitchFamily="34" charset="0"/>
                <a:cs typeface="Times New Roman" panose="02020603050405020304" pitchFamily="18" charset="0"/>
              </a:rPr>
              <a:t>Satsingsområde (felles for heile kommunen): </a:t>
            </a:r>
          </a:p>
          <a:p>
            <a:pPr marL="171450" indent="-171450">
              <a:buFontTx/>
              <a:buChar char="-"/>
            </a:pPr>
            <a:r>
              <a:rPr lang="nn-NO" sz="1000" dirty="0" smtClean="0">
                <a:ea typeface="Calibri" panose="020F0502020204030204" pitchFamily="34" charset="0"/>
                <a:cs typeface="Times New Roman" panose="02020603050405020304" pitchFamily="18" charset="0"/>
              </a:rPr>
              <a:t>Språkutvikling</a:t>
            </a:r>
          </a:p>
          <a:p>
            <a:pPr marL="171450" indent="-171450">
              <a:buFontTx/>
              <a:buChar char="-"/>
            </a:pPr>
            <a:r>
              <a:rPr lang="nn-NO" sz="1000" dirty="0" smtClean="0">
                <a:ea typeface="Calibri" panose="020F0502020204030204" pitchFamily="34" charset="0"/>
                <a:cs typeface="Times New Roman" panose="02020603050405020304" pitchFamily="18" charset="0"/>
              </a:rPr>
              <a:t>Psykisk helse/sosial kompetanse</a:t>
            </a:r>
          </a:p>
          <a:p>
            <a:pPr marL="171450" indent="-171450">
              <a:buFontTx/>
              <a:buChar char="-"/>
            </a:pPr>
            <a:r>
              <a:rPr lang="nn-NO" sz="1000" dirty="0" smtClean="0">
                <a:ea typeface="Calibri" panose="020F0502020204030204" pitchFamily="34" charset="0"/>
                <a:cs typeface="Times New Roman" panose="02020603050405020304" pitchFamily="18" charset="0"/>
              </a:rPr>
              <a:t>IKT i barnehagen</a:t>
            </a:r>
            <a:endParaRPr lang="nn-NO" sz="1000" dirty="0">
              <a:ea typeface="Calibri" panose="020F0502020204030204" pitchFamily="34" charset="0"/>
              <a:cs typeface="Times New Roman" panose="02020603050405020304" pitchFamily="18" charset="0"/>
            </a:endParaRPr>
          </a:p>
        </p:txBody>
      </p:sp>
      <p:graphicFrame>
        <p:nvGraphicFramePr>
          <p:cNvPr id="9" name="Tabell 8"/>
          <p:cNvGraphicFramePr>
            <a:graphicFrameLocks noGrp="1"/>
          </p:cNvGraphicFramePr>
          <p:nvPr>
            <p:extLst>
              <p:ext uri="{D42A27DB-BD31-4B8C-83A1-F6EECF244321}">
                <p14:modId xmlns:p14="http://schemas.microsoft.com/office/powerpoint/2010/main" val="1444027246"/>
              </p:ext>
            </p:extLst>
          </p:nvPr>
        </p:nvGraphicFramePr>
        <p:xfrm>
          <a:off x="5327926" y="3996048"/>
          <a:ext cx="4447311" cy="2719450"/>
        </p:xfrm>
        <a:graphic>
          <a:graphicData uri="http://schemas.openxmlformats.org/drawingml/2006/table">
            <a:tbl>
              <a:tblPr firstRow="1" firstCol="1" bandRow="1">
                <a:tableStyleId>{21E4AEA4-8DFA-4A89-87EB-49C32662AFE0}</a:tableStyleId>
              </a:tblPr>
              <a:tblGrid>
                <a:gridCol w="941892">
                  <a:extLst>
                    <a:ext uri="{9D8B030D-6E8A-4147-A177-3AD203B41FA5}">
                      <a16:colId xmlns:a16="http://schemas.microsoft.com/office/drawing/2014/main" val="1005423911"/>
                    </a:ext>
                  </a:extLst>
                </a:gridCol>
                <a:gridCol w="2262603">
                  <a:extLst>
                    <a:ext uri="{9D8B030D-6E8A-4147-A177-3AD203B41FA5}">
                      <a16:colId xmlns:a16="http://schemas.microsoft.com/office/drawing/2014/main" val="3212013539"/>
                    </a:ext>
                  </a:extLst>
                </a:gridCol>
                <a:gridCol w="617517">
                  <a:extLst>
                    <a:ext uri="{9D8B030D-6E8A-4147-A177-3AD203B41FA5}">
                      <a16:colId xmlns:a16="http://schemas.microsoft.com/office/drawing/2014/main" val="1725665034"/>
                    </a:ext>
                  </a:extLst>
                </a:gridCol>
                <a:gridCol w="625299">
                  <a:extLst>
                    <a:ext uri="{9D8B030D-6E8A-4147-A177-3AD203B41FA5}">
                      <a16:colId xmlns:a16="http://schemas.microsoft.com/office/drawing/2014/main" val="4097744238"/>
                    </a:ext>
                  </a:extLst>
                </a:gridCol>
              </a:tblGrid>
              <a:tr h="278326">
                <a:tc>
                  <a:txBody>
                    <a:bodyPr/>
                    <a:lstStyle/>
                    <a:p>
                      <a:pPr>
                        <a:lnSpc>
                          <a:spcPct val="115000"/>
                        </a:lnSpc>
                        <a:spcAft>
                          <a:spcPts val="0"/>
                        </a:spcAft>
                      </a:pPr>
                      <a:r>
                        <a:rPr lang="nn-NO" sz="1000" dirty="0" smtClean="0">
                          <a:effectLst/>
                          <a:latin typeface="+mn-lt"/>
                        </a:rPr>
                        <a:t>TEMA</a:t>
                      </a:r>
                      <a:endParaRPr lang="nn-NO" sz="1000" dirty="0">
                        <a:effectLst/>
                        <a:latin typeface="+mn-lt"/>
                        <a:ea typeface="Calibri" panose="020F0502020204030204" pitchFamily="34" charset="0"/>
                        <a:cs typeface="Times New Roman" panose="02020603050405020304" pitchFamily="18" charset="0"/>
                      </a:endParaRPr>
                    </a:p>
                  </a:txBody>
                  <a:tcPr marL="10530" marR="10530" marT="0" marB="0"/>
                </a:tc>
                <a:tc>
                  <a:txBody>
                    <a:bodyPr/>
                    <a:lstStyle/>
                    <a:p>
                      <a:pPr>
                        <a:lnSpc>
                          <a:spcPct val="115000"/>
                        </a:lnSpc>
                        <a:spcAft>
                          <a:spcPts val="0"/>
                        </a:spcAft>
                      </a:pPr>
                      <a:r>
                        <a:rPr lang="nn-NO" sz="1000" dirty="0" smtClean="0">
                          <a:effectLst/>
                          <a:latin typeface="+mn-lt"/>
                        </a:rPr>
                        <a:t>TILTAK</a:t>
                      </a:r>
                      <a:endParaRPr lang="nn-NO" sz="1000" dirty="0">
                        <a:effectLst/>
                        <a:latin typeface="+mn-lt"/>
                        <a:ea typeface="Calibri" panose="020F0502020204030204" pitchFamily="34" charset="0"/>
                        <a:cs typeface="Times New Roman" panose="02020603050405020304" pitchFamily="18" charset="0"/>
                      </a:endParaRPr>
                    </a:p>
                  </a:txBody>
                  <a:tcPr marL="10530" marR="10530" marT="0" marB="0"/>
                </a:tc>
                <a:tc>
                  <a:txBody>
                    <a:bodyPr/>
                    <a:lstStyle/>
                    <a:p>
                      <a:pPr>
                        <a:lnSpc>
                          <a:spcPct val="115000"/>
                        </a:lnSpc>
                        <a:spcAft>
                          <a:spcPts val="0"/>
                        </a:spcAft>
                      </a:pPr>
                      <a:r>
                        <a:rPr lang="nn-NO" sz="1000" dirty="0" smtClean="0">
                          <a:effectLst/>
                          <a:latin typeface="+mn-lt"/>
                        </a:rPr>
                        <a:t>KVEN</a:t>
                      </a:r>
                      <a:endParaRPr lang="nn-NO" sz="1000" dirty="0">
                        <a:effectLst/>
                        <a:latin typeface="+mn-lt"/>
                        <a:ea typeface="Calibri" panose="020F0502020204030204" pitchFamily="34" charset="0"/>
                        <a:cs typeface="Times New Roman" panose="02020603050405020304" pitchFamily="18" charset="0"/>
                      </a:endParaRPr>
                    </a:p>
                  </a:txBody>
                  <a:tcPr marL="10530" marR="10530" marT="0" marB="0"/>
                </a:tc>
                <a:tc>
                  <a:txBody>
                    <a:bodyPr/>
                    <a:lstStyle/>
                    <a:p>
                      <a:pPr>
                        <a:lnSpc>
                          <a:spcPct val="115000"/>
                        </a:lnSpc>
                        <a:spcAft>
                          <a:spcPts val="0"/>
                        </a:spcAft>
                      </a:pPr>
                      <a:r>
                        <a:rPr lang="nn-NO" sz="1000" dirty="0" smtClean="0">
                          <a:effectLst/>
                          <a:latin typeface="+mn-lt"/>
                        </a:rPr>
                        <a:t>TID</a:t>
                      </a:r>
                      <a:endParaRPr lang="nn-NO" sz="1000" dirty="0">
                        <a:effectLst/>
                        <a:latin typeface="+mn-lt"/>
                        <a:ea typeface="Calibri" panose="020F0502020204030204" pitchFamily="34" charset="0"/>
                        <a:cs typeface="Times New Roman" panose="02020603050405020304" pitchFamily="18" charset="0"/>
                      </a:endParaRPr>
                    </a:p>
                  </a:txBody>
                  <a:tcPr marL="10530" marR="10530" marT="0" marB="0"/>
                </a:tc>
                <a:extLst>
                  <a:ext uri="{0D108BD9-81ED-4DB2-BD59-A6C34878D82A}">
                    <a16:rowId xmlns:a16="http://schemas.microsoft.com/office/drawing/2014/main" val="854359986"/>
                  </a:ext>
                </a:extLst>
              </a:tr>
              <a:tr h="1404805">
                <a:tc>
                  <a:txBody>
                    <a:bodyPr/>
                    <a:lstStyle/>
                    <a:p>
                      <a:pPr>
                        <a:lnSpc>
                          <a:spcPct val="115000"/>
                        </a:lnSpc>
                        <a:spcAft>
                          <a:spcPts val="0"/>
                        </a:spcAft>
                      </a:pPr>
                      <a:r>
                        <a:rPr lang="nn-NO" sz="1000" dirty="0">
                          <a:effectLst/>
                          <a:latin typeface="+mn-lt"/>
                        </a:rPr>
                        <a:t> </a:t>
                      </a:r>
                    </a:p>
                    <a:p>
                      <a:pPr>
                        <a:lnSpc>
                          <a:spcPct val="115000"/>
                        </a:lnSpc>
                        <a:spcAft>
                          <a:spcPts val="0"/>
                        </a:spcAft>
                      </a:pPr>
                      <a:r>
                        <a:rPr lang="nn-NO" sz="1000" dirty="0">
                          <a:effectLst/>
                          <a:latin typeface="+mn-lt"/>
                        </a:rPr>
                        <a:t>Språk</a:t>
                      </a:r>
                    </a:p>
                    <a:p>
                      <a:pPr>
                        <a:lnSpc>
                          <a:spcPct val="115000"/>
                        </a:lnSpc>
                        <a:spcAft>
                          <a:spcPts val="0"/>
                        </a:spcAft>
                      </a:pPr>
                      <a:r>
                        <a:rPr lang="nn-NO" sz="1000" dirty="0">
                          <a:effectLst/>
                          <a:latin typeface="+mn-lt"/>
                        </a:rPr>
                        <a:t> </a:t>
                      </a:r>
                      <a:endParaRPr lang="nn-NO" sz="1000" dirty="0">
                        <a:effectLst/>
                        <a:latin typeface="+mn-lt"/>
                        <a:ea typeface="Calibri" panose="020F0502020204030204" pitchFamily="34" charset="0"/>
                        <a:cs typeface="Times New Roman" panose="02020603050405020304" pitchFamily="18" charset="0"/>
                      </a:endParaRPr>
                    </a:p>
                  </a:txBody>
                  <a:tcPr marL="10530" marR="10530" marT="0" marB="0"/>
                </a:tc>
                <a:tc>
                  <a:txBody>
                    <a:bodyPr/>
                    <a:lstStyle/>
                    <a:p>
                      <a:pPr>
                        <a:lnSpc>
                          <a:spcPct val="115000"/>
                        </a:lnSpc>
                        <a:spcAft>
                          <a:spcPts val="0"/>
                        </a:spcAft>
                      </a:pPr>
                      <a:r>
                        <a:rPr lang="nn-NO" sz="1000" dirty="0" smtClean="0">
                          <a:effectLst/>
                          <a:latin typeface="+mn-lt"/>
                        </a:rPr>
                        <a:t>Språkarbeid</a:t>
                      </a:r>
                      <a:r>
                        <a:rPr lang="nn-NO" sz="1000" dirty="0">
                          <a:effectLst/>
                          <a:latin typeface="+mn-lt"/>
                        </a:rPr>
                        <a:t>:</a:t>
                      </a:r>
                    </a:p>
                    <a:p>
                      <a:pPr>
                        <a:lnSpc>
                          <a:spcPct val="115000"/>
                        </a:lnSpc>
                        <a:spcAft>
                          <a:spcPts val="0"/>
                        </a:spcAft>
                      </a:pPr>
                      <a:r>
                        <a:rPr lang="nn-NO" sz="1000" dirty="0" smtClean="0">
                          <a:effectLst/>
                          <a:latin typeface="+mn-lt"/>
                        </a:rPr>
                        <a:t>Lesing </a:t>
                      </a:r>
                      <a:r>
                        <a:rPr lang="nn-NO" sz="1000" dirty="0">
                          <a:effectLst/>
                          <a:latin typeface="+mn-lt"/>
                        </a:rPr>
                        <a:t>i grupper</a:t>
                      </a:r>
                    </a:p>
                    <a:p>
                      <a:pPr>
                        <a:lnSpc>
                          <a:spcPct val="115000"/>
                        </a:lnSpc>
                        <a:spcAft>
                          <a:spcPts val="0"/>
                        </a:spcAft>
                      </a:pPr>
                      <a:r>
                        <a:rPr lang="nn-NO" sz="1000" dirty="0" smtClean="0">
                          <a:effectLst/>
                          <a:latin typeface="+mn-lt"/>
                        </a:rPr>
                        <a:t>Boka </a:t>
                      </a:r>
                      <a:r>
                        <a:rPr lang="nn-NO" sz="1000" dirty="0">
                          <a:effectLst/>
                          <a:latin typeface="+mn-lt"/>
                        </a:rPr>
                        <a:t>mi</a:t>
                      </a:r>
                    </a:p>
                    <a:p>
                      <a:pPr>
                        <a:lnSpc>
                          <a:spcPct val="115000"/>
                        </a:lnSpc>
                        <a:spcAft>
                          <a:spcPts val="0"/>
                        </a:spcAft>
                      </a:pPr>
                      <a:r>
                        <a:rPr lang="nn-NO" sz="1000" dirty="0" smtClean="0">
                          <a:effectLst/>
                          <a:latin typeface="+mn-lt"/>
                        </a:rPr>
                        <a:t>Tverrfagleg </a:t>
                      </a:r>
                      <a:r>
                        <a:rPr lang="nn-NO" sz="1000" dirty="0">
                          <a:effectLst/>
                          <a:latin typeface="+mn-lt"/>
                        </a:rPr>
                        <a:t>bokprosjekt – med </a:t>
                      </a:r>
                      <a:r>
                        <a:rPr lang="nn-NO" sz="1000" dirty="0" err="1">
                          <a:effectLst/>
                          <a:latin typeface="+mn-lt"/>
                        </a:rPr>
                        <a:t>dialogisk</a:t>
                      </a:r>
                      <a:r>
                        <a:rPr lang="nn-NO" sz="1000" dirty="0">
                          <a:effectLst/>
                          <a:latin typeface="+mn-lt"/>
                        </a:rPr>
                        <a:t> lesing som metode</a:t>
                      </a:r>
                    </a:p>
                    <a:p>
                      <a:pPr>
                        <a:lnSpc>
                          <a:spcPct val="115000"/>
                        </a:lnSpc>
                        <a:spcAft>
                          <a:spcPts val="0"/>
                        </a:spcAft>
                      </a:pPr>
                      <a:r>
                        <a:rPr lang="nn-NO" sz="1000" dirty="0" smtClean="0">
                          <a:effectLst/>
                          <a:latin typeface="+mn-lt"/>
                        </a:rPr>
                        <a:t>Barnehagebibliotek </a:t>
                      </a:r>
                      <a:r>
                        <a:rPr lang="nn-NO" sz="1000" dirty="0">
                          <a:effectLst/>
                          <a:latin typeface="+mn-lt"/>
                        </a:rPr>
                        <a:t>med utlån </a:t>
                      </a:r>
                    </a:p>
                    <a:p>
                      <a:pPr>
                        <a:lnSpc>
                          <a:spcPct val="115000"/>
                        </a:lnSpc>
                        <a:spcAft>
                          <a:spcPts val="0"/>
                        </a:spcAft>
                      </a:pPr>
                      <a:r>
                        <a:rPr lang="nn-NO" sz="1000" dirty="0" smtClean="0">
                          <a:effectLst/>
                          <a:latin typeface="+mn-lt"/>
                        </a:rPr>
                        <a:t>Låne </a:t>
                      </a:r>
                      <a:r>
                        <a:rPr lang="nn-NO" sz="1000" dirty="0">
                          <a:effectLst/>
                          <a:latin typeface="+mn-lt"/>
                        </a:rPr>
                        <a:t>bøker av skulen sitt </a:t>
                      </a:r>
                      <a:r>
                        <a:rPr lang="nn-NO" sz="1000" dirty="0" smtClean="0">
                          <a:effectLst/>
                          <a:latin typeface="+mn-lt"/>
                        </a:rPr>
                        <a:t>bibliotek</a:t>
                      </a:r>
                      <a:endParaRPr lang="nn-NO" sz="1000" dirty="0">
                        <a:effectLst/>
                        <a:latin typeface="+mn-lt"/>
                      </a:endParaRPr>
                    </a:p>
                  </a:txBody>
                  <a:tcPr marL="10530" marR="10530" marT="0" marB="0"/>
                </a:tc>
                <a:tc>
                  <a:txBody>
                    <a:bodyPr/>
                    <a:lstStyle/>
                    <a:p>
                      <a:pPr>
                        <a:lnSpc>
                          <a:spcPct val="115000"/>
                        </a:lnSpc>
                        <a:spcAft>
                          <a:spcPts val="0"/>
                        </a:spcAft>
                      </a:pPr>
                      <a:r>
                        <a:rPr lang="nn-NO" sz="1000" dirty="0" smtClean="0">
                          <a:effectLst/>
                          <a:latin typeface="+mn-lt"/>
                        </a:rPr>
                        <a:t>Alle </a:t>
                      </a:r>
                      <a:endParaRPr lang="nn-NO" sz="1000" dirty="0">
                        <a:effectLst/>
                        <a:latin typeface="+mn-lt"/>
                      </a:endParaRPr>
                    </a:p>
                    <a:p>
                      <a:pPr>
                        <a:lnSpc>
                          <a:spcPct val="115000"/>
                        </a:lnSpc>
                        <a:spcAft>
                          <a:spcPts val="0"/>
                        </a:spcAft>
                      </a:pPr>
                      <a:endParaRPr lang="nn-NO" sz="1000" dirty="0">
                        <a:effectLst/>
                        <a:latin typeface="+mn-lt"/>
                      </a:endParaRPr>
                    </a:p>
                    <a:p>
                      <a:pPr>
                        <a:lnSpc>
                          <a:spcPct val="115000"/>
                        </a:lnSpc>
                        <a:spcAft>
                          <a:spcPts val="0"/>
                        </a:spcAft>
                      </a:pPr>
                      <a:endParaRPr lang="nn-NO" sz="1000" dirty="0">
                        <a:effectLst/>
                        <a:latin typeface="+mn-lt"/>
                      </a:endParaRPr>
                    </a:p>
                    <a:p>
                      <a:pPr>
                        <a:lnSpc>
                          <a:spcPct val="115000"/>
                        </a:lnSpc>
                        <a:spcAft>
                          <a:spcPts val="0"/>
                        </a:spcAft>
                      </a:pPr>
                      <a:endParaRPr lang="nn-NO" sz="1000" dirty="0">
                        <a:effectLst/>
                        <a:latin typeface="+mn-lt"/>
                      </a:endParaRPr>
                    </a:p>
                    <a:p>
                      <a:pPr>
                        <a:lnSpc>
                          <a:spcPct val="115000"/>
                        </a:lnSpc>
                        <a:spcAft>
                          <a:spcPts val="0"/>
                        </a:spcAft>
                      </a:pPr>
                      <a:endParaRPr lang="nn-NO" sz="1000" dirty="0">
                        <a:effectLst/>
                        <a:latin typeface="+mn-lt"/>
                      </a:endParaRPr>
                    </a:p>
                    <a:p>
                      <a:pPr>
                        <a:lnSpc>
                          <a:spcPct val="115000"/>
                        </a:lnSpc>
                        <a:spcAft>
                          <a:spcPts val="0"/>
                        </a:spcAft>
                      </a:pPr>
                      <a:r>
                        <a:rPr lang="nn-NO" sz="1000" dirty="0" smtClean="0">
                          <a:effectLst/>
                          <a:latin typeface="+mn-lt"/>
                        </a:rPr>
                        <a:t>Foreldre </a:t>
                      </a:r>
                      <a:endParaRPr lang="nn-NO" sz="1000" dirty="0">
                        <a:effectLst/>
                        <a:latin typeface="+mn-lt"/>
                      </a:endParaRPr>
                    </a:p>
                  </a:txBody>
                  <a:tcPr marL="10530" marR="10530" marT="0" marB="0"/>
                </a:tc>
                <a:tc>
                  <a:txBody>
                    <a:bodyPr/>
                    <a:lstStyle/>
                    <a:p>
                      <a:pPr>
                        <a:lnSpc>
                          <a:spcPct val="115000"/>
                        </a:lnSpc>
                        <a:spcAft>
                          <a:spcPts val="0"/>
                        </a:spcAft>
                      </a:pPr>
                      <a:r>
                        <a:rPr lang="nn-NO" sz="1000" dirty="0">
                          <a:effectLst/>
                          <a:latin typeface="+mn-lt"/>
                        </a:rPr>
                        <a:t> </a:t>
                      </a:r>
                    </a:p>
                    <a:p>
                      <a:pPr>
                        <a:lnSpc>
                          <a:spcPct val="115000"/>
                        </a:lnSpc>
                        <a:spcAft>
                          <a:spcPts val="0"/>
                        </a:spcAft>
                      </a:pPr>
                      <a:r>
                        <a:rPr lang="nn-NO" sz="1000" dirty="0">
                          <a:effectLst/>
                          <a:latin typeface="+mn-lt"/>
                        </a:rPr>
                        <a:t> </a:t>
                      </a:r>
                    </a:p>
                    <a:p>
                      <a:pPr>
                        <a:lnSpc>
                          <a:spcPct val="115000"/>
                        </a:lnSpc>
                        <a:spcAft>
                          <a:spcPts val="0"/>
                        </a:spcAft>
                      </a:pPr>
                      <a:r>
                        <a:rPr lang="nn-NO" sz="1000" dirty="0">
                          <a:effectLst/>
                          <a:latin typeface="+mn-lt"/>
                        </a:rPr>
                        <a:t> </a:t>
                      </a:r>
                    </a:p>
                    <a:p>
                      <a:pPr>
                        <a:lnSpc>
                          <a:spcPct val="115000"/>
                        </a:lnSpc>
                        <a:spcAft>
                          <a:spcPts val="0"/>
                        </a:spcAft>
                      </a:pPr>
                      <a:r>
                        <a:rPr lang="nn-NO" sz="1000" dirty="0" smtClean="0">
                          <a:effectLst/>
                          <a:latin typeface="+mn-lt"/>
                        </a:rPr>
                        <a:t>Jan- </a:t>
                      </a:r>
                      <a:r>
                        <a:rPr lang="nn-NO" sz="1000" dirty="0" err="1">
                          <a:effectLst/>
                          <a:latin typeface="+mn-lt"/>
                        </a:rPr>
                        <a:t>febr</a:t>
                      </a:r>
                      <a:endParaRPr lang="nn-NO" sz="1000" dirty="0">
                        <a:effectLst/>
                        <a:latin typeface="+mn-lt"/>
                        <a:ea typeface="Calibri" panose="020F0502020204030204" pitchFamily="34" charset="0"/>
                        <a:cs typeface="Times New Roman" panose="02020603050405020304" pitchFamily="18" charset="0"/>
                      </a:endParaRPr>
                    </a:p>
                  </a:txBody>
                  <a:tcPr marL="10530" marR="10530" marT="0" marB="0"/>
                </a:tc>
                <a:extLst>
                  <a:ext uri="{0D108BD9-81ED-4DB2-BD59-A6C34878D82A}">
                    <a16:rowId xmlns:a16="http://schemas.microsoft.com/office/drawing/2014/main" val="2192562332"/>
                  </a:ext>
                </a:extLst>
              </a:tr>
              <a:tr h="1036319">
                <a:tc>
                  <a:txBody>
                    <a:bodyPr/>
                    <a:lstStyle/>
                    <a:p>
                      <a:pPr>
                        <a:lnSpc>
                          <a:spcPct val="115000"/>
                        </a:lnSpc>
                        <a:spcAft>
                          <a:spcPts val="0"/>
                        </a:spcAft>
                      </a:pPr>
                      <a:r>
                        <a:rPr lang="nn-NO" sz="1000" dirty="0">
                          <a:effectLst/>
                          <a:latin typeface="+mn-lt"/>
                        </a:rPr>
                        <a:t> </a:t>
                      </a:r>
                    </a:p>
                    <a:p>
                      <a:pPr>
                        <a:lnSpc>
                          <a:spcPct val="115000"/>
                        </a:lnSpc>
                        <a:spcAft>
                          <a:spcPts val="0"/>
                        </a:spcAft>
                      </a:pPr>
                      <a:r>
                        <a:rPr lang="nn-NO" sz="1000" dirty="0" smtClean="0">
                          <a:effectLst/>
                          <a:latin typeface="+mn-lt"/>
                        </a:rPr>
                        <a:t>Kompetanse-heving </a:t>
                      </a:r>
                      <a:r>
                        <a:rPr lang="nn-NO" sz="1000" dirty="0">
                          <a:effectLst/>
                          <a:latin typeface="+mn-lt"/>
                        </a:rPr>
                        <a:t>for </a:t>
                      </a:r>
                      <a:r>
                        <a:rPr lang="nn-NO" sz="1000" dirty="0" smtClean="0">
                          <a:effectLst/>
                          <a:latin typeface="+mn-lt"/>
                        </a:rPr>
                        <a:t>personalet</a:t>
                      </a:r>
                      <a:endParaRPr lang="nn-NO" sz="1000" dirty="0">
                        <a:effectLst/>
                        <a:latin typeface="+mn-lt"/>
                      </a:endParaRPr>
                    </a:p>
                  </a:txBody>
                  <a:tcPr marL="10530" marR="10530" marT="0" marB="0"/>
                </a:tc>
                <a:tc>
                  <a:txBody>
                    <a:bodyPr/>
                    <a:lstStyle/>
                    <a:p>
                      <a:pPr>
                        <a:lnSpc>
                          <a:spcPct val="115000"/>
                        </a:lnSpc>
                        <a:spcAft>
                          <a:spcPts val="0"/>
                        </a:spcAft>
                      </a:pPr>
                      <a:r>
                        <a:rPr lang="nn-NO" sz="1000" dirty="0" smtClean="0">
                          <a:effectLst/>
                          <a:latin typeface="+mn-lt"/>
                        </a:rPr>
                        <a:t>Barnehagemiljøet:</a:t>
                      </a:r>
                      <a:endParaRPr lang="nn-NO" sz="1000" dirty="0">
                        <a:effectLst/>
                        <a:latin typeface="+mn-lt"/>
                      </a:endParaRPr>
                    </a:p>
                    <a:p>
                      <a:pPr>
                        <a:lnSpc>
                          <a:spcPct val="115000"/>
                        </a:lnSpc>
                        <a:spcAft>
                          <a:spcPts val="0"/>
                        </a:spcAft>
                      </a:pPr>
                      <a:r>
                        <a:rPr lang="nn-NO" sz="1000" dirty="0" smtClean="0">
                          <a:effectLst/>
                          <a:latin typeface="+mn-lt"/>
                        </a:rPr>
                        <a:t>Psykisk helse</a:t>
                      </a:r>
                      <a:endParaRPr lang="nn-NO" sz="1000" dirty="0">
                        <a:effectLst/>
                        <a:latin typeface="+mn-lt"/>
                      </a:endParaRPr>
                    </a:p>
                    <a:p>
                      <a:pPr>
                        <a:lnSpc>
                          <a:spcPct val="115000"/>
                        </a:lnSpc>
                        <a:spcAft>
                          <a:spcPts val="0"/>
                        </a:spcAft>
                      </a:pPr>
                      <a:r>
                        <a:rPr lang="nn-NO" sz="1000" dirty="0">
                          <a:effectLst/>
                          <a:latin typeface="+mn-lt"/>
                        </a:rPr>
                        <a:t>Inkluderande Barnehage Og  Skulemiljø (IBOS</a:t>
                      </a:r>
                      <a:r>
                        <a:rPr lang="nn-NO" sz="1000" dirty="0" smtClean="0">
                          <a:effectLst/>
                          <a:latin typeface="+mn-lt"/>
                        </a:rPr>
                        <a:t>)</a:t>
                      </a:r>
                      <a:endParaRPr lang="nn-NO" sz="1000" dirty="0">
                        <a:effectLst/>
                        <a:latin typeface="+mn-lt"/>
                      </a:endParaRPr>
                    </a:p>
                    <a:p>
                      <a:pPr>
                        <a:lnSpc>
                          <a:spcPct val="115000"/>
                        </a:lnSpc>
                        <a:spcAft>
                          <a:spcPts val="0"/>
                        </a:spcAft>
                      </a:pPr>
                      <a:r>
                        <a:rPr lang="nn-NO" sz="1000" dirty="0">
                          <a:effectLst/>
                          <a:latin typeface="+mn-lt"/>
                        </a:rPr>
                        <a:t>Språkløyper </a:t>
                      </a:r>
                      <a:r>
                        <a:rPr lang="nn-NO" sz="1000" dirty="0" smtClean="0">
                          <a:effectLst/>
                          <a:latin typeface="+mn-lt"/>
                        </a:rPr>
                        <a:t>– språkvanskar</a:t>
                      </a:r>
                      <a:endParaRPr lang="nn-NO" sz="1000" dirty="0">
                        <a:effectLst/>
                        <a:latin typeface="+mn-lt"/>
                      </a:endParaRPr>
                    </a:p>
                  </a:txBody>
                  <a:tcPr marL="10530" marR="10530" marT="0" marB="0"/>
                </a:tc>
                <a:tc>
                  <a:txBody>
                    <a:bodyPr/>
                    <a:lstStyle/>
                    <a:p>
                      <a:pPr>
                        <a:lnSpc>
                          <a:spcPct val="115000"/>
                        </a:lnSpc>
                        <a:spcAft>
                          <a:spcPts val="0"/>
                        </a:spcAft>
                      </a:pPr>
                      <a:r>
                        <a:rPr lang="nn-NO" sz="1000" dirty="0">
                          <a:effectLst/>
                          <a:latin typeface="+mn-lt"/>
                        </a:rPr>
                        <a:t> </a:t>
                      </a:r>
                      <a:endParaRPr lang="nn-NO" sz="1000" dirty="0">
                        <a:effectLst/>
                        <a:latin typeface="+mn-lt"/>
                        <a:ea typeface="Calibri" panose="020F0502020204030204" pitchFamily="34" charset="0"/>
                        <a:cs typeface="Times New Roman" panose="02020603050405020304" pitchFamily="18" charset="0"/>
                      </a:endParaRPr>
                    </a:p>
                  </a:txBody>
                  <a:tcPr marL="10530" marR="10530" marT="0" marB="0"/>
                </a:tc>
                <a:tc>
                  <a:txBody>
                    <a:bodyPr/>
                    <a:lstStyle/>
                    <a:p>
                      <a:pPr>
                        <a:lnSpc>
                          <a:spcPct val="115000"/>
                        </a:lnSpc>
                        <a:spcAft>
                          <a:spcPts val="0"/>
                        </a:spcAft>
                      </a:pPr>
                      <a:r>
                        <a:rPr lang="nn-NO" sz="1000" dirty="0">
                          <a:effectLst/>
                          <a:latin typeface="+mn-lt"/>
                        </a:rPr>
                        <a:t> </a:t>
                      </a:r>
                      <a:endParaRPr lang="nn-NO" sz="1000" dirty="0">
                        <a:effectLst/>
                        <a:latin typeface="+mn-lt"/>
                        <a:ea typeface="Calibri" panose="020F0502020204030204" pitchFamily="34" charset="0"/>
                        <a:cs typeface="Times New Roman" panose="02020603050405020304" pitchFamily="18" charset="0"/>
                      </a:endParaRPr>
                    </a:p>
                  </a:txBody>
                  <a:tcPr marL="10530" marR="10530" marT="0" marB="0"/>
                </a:tc>
                <a:extLst>
                  <a:ext uri="{0D108BD9-81ED-4DB2-BD59-A6C34878D82A}">
                    <a16:rowId xmlns:a16="http://schemas.microsoft.com/office/drawing/2014/main" val="3022607903"/>
                  </a:ext>
                </a:extLst>
              </a:tr>
            </a:tbl>
          </a:graphicData>
        </a:graphic>
      </p:graphicFrame>
      <p:pic>
        <p:nvPicPr>
          <p:cNvPr id="12" name="Bilde 11"/>
          <p:cNvPicPr>
            <a:picLocks noChangeAspect="1"/>
          </p:cNvPicPr>
          <p:nvPr/>
        </p:nvPicPr>
        <p:blipFill rotWithShape="1">
          <a:blip r:embed="rId3" cstate="print">
            <a:extLst>
              <a:ext uri="{28A0092B-C50C-407E-A947-70E740481C1C}">
                <a14:useLocalDpi xmlns:a14="http://schemas.microsoft.com/office/drawing/2010/main" val="0"/>
              </a:ext>
            </a:extLst>
          </a:blip>
          <a:srcRect l="26995" t="-663" r="20138" b="2510"/>
          <a:stretch/>
        </p:blipFill>
        <p:spPr>
          <a:xfrm rot="5400000">
            <a:off x="5958803" y="1964031"/>
            <a:ext cx="1693359" cy="1886334"/>
          </a:xfrm>
          <a:prstGeom prst="rect">
            <a:avLst/>
          </a:prstGeom>
        </p:spPr>
      </p:pic>
      <p:pic>
        <p:nvPicPr>
          <p:cNvPr id="14" name="Bilde 13"/>
          <p:cNvPicPr>
            <a:picLocks noChangeAspect="1"/>
          </p:cNvPicPr>
          <p:nvPr/>
        </p:nvPicPr>
        <p:blipFill rotWithShape="1">
          <a:blip r:embed="rId4" cstate="print">
            <a:extLst>
              <a:ext uri="{28A0092B-C50C-407E-A947-70E740481C1C}">
                <a14:useLocalDpi xmlns:a14="http://schemas.microsoft.com/office/drawing/2010/main" val="0"/>
              </a:ext>
            </a:extLst>
          </a:blip>
          <a:srcRect r="5185"/>
          <a:stretch/>
        </p:blipFill>
        <p:spPr>
          <a:xfrm>
            <a:off x="5459024" y="249925"/>
            <a:ext cx="2692916" cy="1704109"/>
          </a:xfrm>
          <a:prstGeom prst="rect">
            <a:avLst/>
          </a:prstGeom>
        </p:spPr>
      </p:pic>
      <p:pic>
        <p:nvPicPr>
          <p:cNvPr id="15" name="Bilde 14"/>
          <p:cNvPicPr>
            <a:picLocks noChangeAspect="1"/>
          </p:cNvPicPr>
          <p:nvPr/>
        </p:nvPicPr>
        <p:blipFill rotWithShape="1">
          <a:blip r:embed="rId5" cstate="print">
            <a:extLst>
              <a:ext uri="{28A0092B-C50C-407E-A947-70E740481C1C}">
                <a14:useLocalDpi xmlns:a14="http://schemas.microsoft.com/office/drawing/2010/main" val="0"/>
              </a:ext>
            </a:extLst>
          </a:blip>
          <a:srcRect r="15392"/>
          <a:stretch/>
        </p:blipFill>
        <p:spPr>
          <a:xfrm rot="5400000">
            <a:off x="8191630" y="491216"/>
            <a:ext cx="1694667" cy="1201768"/>
          </a:xfrm>
          <a:prstGeom prst="rect">
            <a:avLst/>
          </a:prstGeom>
        </p:spPr>
      </p:pic>
      <p:pic>
        <p:nvPicPr>
          <p:cNvPr id="16" name="Bilde 15"/>
          <p:cNvPicPr>
            <a:picLocks noChangeAspect="1"/>
          </p:cNvPicPr>
          <p:nvPr/>
        </p:nvPicPr>
        <p:blipFill rotWithShape="1">
          <a:blip r:embed="rId6" cstate="print">
            <a:extLst>
              <a:ext uri="{28A0092B-C50C-407E-A947-70E740481C1C}">
                <a14:useLocalDpi xmlns:a14="http://schemas.microsoft.com/office/drawing/2010/main" val="0"/>
              </a:ext>
            </a:extLst>
          </a:blip>
          <a:srcRect l="9897" t="10506" b="6651"/>
          <a:stretch/>
        </p:blipFill>
        <p:spPr>
          <a:xfrm rot="5400000">
            <a:off x="7638857" y="2442502"/>
            <a:ext cx="1703965" cy="939997"/>
          </a:xfrm>
          <a:prstGeom prst="rect">
            <a:avLst/>
          </a:prstGeom>
        </p:spPr>
      </p:pic>
    </p:spTree>
    <p:extLst>
      <p:ext uri="{BB962C8B-B14F-4D97-AF65-F5344CB8AC3E}">
        <p14:creationId xmlns:p14="http://schemas.microsoft.com/office/powerpoint/2010/main" val="472864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ell 16"/>
          <p:cNvGraphicFramePr>
            <a:graphicFrameLocks noGrp="1"/>
          </p:cNvGraphicFramePr>
          <p:nvPr>
            <p:extLst>
              <p:ext uri="{D42A27DB-BD31-4B8C-83A1-F6EECF244321}">
                <p14:modId xmlns:p14="http://schemas.microsoft.com/office/powerpoint/2010/main" val="4163720367"/>
              </p:ext>
            </p:extLst>
          </p:nvPr>
        </p:nvGraphicFramePr>
        <p:xfrm>
          <a:off x="230577" y="721376"/>
          <a:ext cx="4447310" cy="4959858"/>
        </p:xfrm>
        <a:graphic>
          <a:graphicData uri="http://schemas.openxmlformats.org/drawingml/2006/table">
            <a:tbl>
              <a:tblPr firstRow="1" firstCol="1" bandRow="1">
                <a:tableStyleId>{00A15C55-8517-42AA-B614-E9B94910E393}</a:tableStyleId>
              </a:tblPr>
              <a:tblGrid>
                <a:gridCol w="1163781">
                  <a:extLst>
                    <a:ext uri="{9D8B030D-6E8A-4147-A177-3AD203B41FA5}">
                      <a16:colId xmlns:a16="http://schemas.microsoft.com/office/drawing/2014/main" val="516857409"/>
                    </a:ext>
                  </a:extLst>
                </a:gridCol>
                <a:gridCol w="3283529">
                  <a:extLst>
                    <a:ext uri="{9D8B030D-6E8A-4147-A177-3AD203B41FA5}">
                      <a16:colId xmlns:a16="http://schemas.microsoft.com/office/drawing/2014/main" val="958566317"/>
                    </a:ext>
                  </a:extLst>
                </a:gridCol>
              </a:tblGrid>
              <a:tr h="0">
                <a:tc>
                  <a:txBody>
                    <a:bodyPr/>
                    <a:lstStyle/>
                    <a:p>
                      <a:pPr>
                        <a:lnSpc>
                          <a:spcPct val="115000"/>
                        </a:lnSpc>
                        <a:spcAft>
                          <a:spcPts val="0"/>
                        </a:spcAft>
                      </a:pPr>
                      <a:r>
                        <a:rPr lang="nn-NO" sz="1200" dirty="0">
                          <a:effectLst/>
                        </a:rPr>
                        <a:t>TEMA: </a:t>
                      </a: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n-NO" sz="1200" dirty="0">
                          <a:effectLst/>
                        </a:rPr>
                        <a:t>Tiltak</a:t>
                      </a: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2062479"/>
                  </a:ext>
                </a:extLst>
              </a:tr>
              <a:tr h="0">
                <a:tc>
                  <a:txBody>
                    <a:bodyPr/>
                    <a:lstStyle/>
                    <a:p>
                      <a:pPr>
                        <a:lnSpc>
                          <a:spcPct val="115000"/>
                        </a:lnSpc>
                        <a:spcAft>
                          <a:spcPts val="0"/>
                        </a:spcAft>
                      </a:pPr>
                      <a:r>
                        <a:rPr lang="nn-NO" sz="1000" dirty="0">
                          <a:effectLst/>
                        </a:rPr>
                        <a:t> </a:t>
                      </a:r>
                      <a:endParaRPr lang="nn-NO" sz="1100" dirty="0">
                        <a:effectLst/>
                      </a:endParaRPr>
                    </a:p>
                    <a:p>
                      <a:pPr>
                        <a:lnSpc>
                          <a:spcPct val="115000"/>
                        </a:lnSpc>
                        <a:spcAft>
                          <a:spcPts val="0"/>
                        </a:spcAft>
                      </a:pPr>
                      <a:r>
                        <a:rPr lang="nn-NO" sz="1000" dirty="0" smtClean="0">
                          <a:effectLst/>
                        </a:rPr>
                        <a:t>Vennskap og respekt</a:t>
                      </a:r>
                      <a:endParaRPr lang="nn-NO" sz="1000" dirty="0">
                        <a:effectLst/>
                      </a:endParaRPr>
                    </a:p>
                  </a:txBody>
                  <a:tcPr marL="68580" marR="68580" marT="0" marB="0"/>
                </a:tc>
                <a:tc>
                  <a:txBody>
                    <a:bodyPr/>
                    <a:lstStyle/>
                    <a:p>
                      <a:pPr>
                        <a:lnSpc>
                          <a:spcPct val="115000"/>
                        </a:lnSpc>
                        <a:spcAft>
                          <a:spcPts val="0"/>
                        </a:spcAft>
                      </a:pPr>
                      <a:endParaRPr lang="nn-NO" sz="1000" dirty="0" smtClean="0">
                        <a:effectLst/>
                      </a:endParaRPr>
                    </a:p>
                    <a:p>
                      <a:pPr>
                        <a:lnSpc>
                          <a:spcPct val="115000"/>
                        </a:lnSpc>
                        <a:spcAft>
                          <a:spcPts val="0"/>
                        </a:spcAft>
                      </a:pPr>
                      <a:r>
                        <a:rPr lang="nn-NO" sz="1000" dirty="0" smtClean="0">
                          <a:effectLst/>
                        </a:rPr>
                        <a:t>Satsing på inkluderande barnehagemiljø</a:t>
                      </a:r>
                    </a:p>
                    <a:p>
                      <a:pPr>
                        <a:lnSpc>
                          <a:spcPct val="115000"/>
                        </a:lnSpc>
                        <a:spcAft>
                          <a:spcPts val="0"/>
                        </a:spcAft>
                      </a:pPr>
                      <a:r>
                        <a:rPr lang="nn-NO" sz="1000" dirty="0" smtClean="0">
                          <a:effectLst/>
                        </a:rPr>
                        <a:t>Nytte </a:t>
                      </a:r>
                      <a:r>
                        <a:rPr lang="nn-NO" sz="1000" dirty="0">
                          <a:effectLst/>
                        </a:rPr>
                        <a:t>metoden «Kule krabatar leikar»</a:t>
                      </a:r>
                      <a:endParaRPr lang="nn-NO" sz="1100" dirty="0">
                        <a:effectLst/>
                      </a:endParaRPr>
                    </a:p>
                    <a:p>
                      <a:pPr>
                        <a:lnSpc>
                          <a:spcPct val="115000"/>
                        </a:lnSpc>
                        <a:spcAft>
                          <a:spcPts val="0"/>
                        </a:spcAft>
                      </a:pPr>
                      <a:r>
                        <a:rPr lang="nn-NO" sz="1000" dirty="0" smtClean="0">
                          <a:effectLst/>
                        </a:rPr>
                        <a:t>Forut-aksjon:</a:t>
                      </a:r>
                    </a:p>
                    <a:p>
                      <a:pPr marL="171450" indent="-171450">
                        <a:lnSpc>
                          <a:spcPct val="115000"/>
                        </a:lnSpc>
                        <a:spcAft>
                          <a:spcPts val="0"/>
                        </a:spcAft>
                        <a:buFont typeface="Arial" panose="020B0604020202020204" pitchFamily="34" charset="0"/>
                        <a:buChar char="•"/>
                      </a:pPr>
                      <a:r>
                        <a:rPr lang="nn-NO" sz="1000" dirty="0" smtClean="0">
                          <a:effectLst/>
                        </a:rPr>
                        <a:t>Vennskap</a:t>
                      </a:r>
                    </a:p>
                    <a:p>
                      <a:pPr marL="171450" indent="-171450">
                        <a:lnSpc>
                          <a:spcPct val="115000"/>
                        </a:lnSpc>
                        <a:spcAft>
                          <a:spcPts val="0"/>
                        </a:spcAft>
                        <a:buFont typeface="Arial" panose="020B0604020202020204" pitchFamily="34" charset="0"/>
                        <a:buChar char="•"/>
                      </a:pPr>
                      <a:r>
                        <a:rPr lang="nn-NO" sz="1000" dirty="0" smtClean="0">
                          <a:effectLst/>
                        </a:rPr>
                        <a:t>Omsorg og </a:t>
                      </a:r>
                      <a:r>
                        <a:rPr lang="nn-NO" sz="1000" dirty="0" err="1" smtClean="0">
                          <a:effectLst/>
                        </a:rPr>
                        <a:t>empati</a:t>
                      </a:r>
                      <a:endParaRPr lang="nn-NO" sz="1000" dirty="0" smtClean="0">
                        <a:effectLst/>
                      </a:endParaRPr>
                    </a:p>
                    <a:p>
                      <a:pPr marL="171450" indent="-171450">
                        <a:lnSpc>
                          <a:spcPct val="115000"/>
                        </a:lnSpc>
                        <a:spcAft>
                          <a:spcPts val="0"/>
                        </a:spcAft>
                        <a:buFont typeface="Arial" panose="020B0604020202020204" pitchFamily="34" charset="0"/>
                        <a:buChar char="•"/>
                      </a:pPr>
                      <a:r>
                        <a:rPr lang="nn-NO" sz="1000" dirty="0" err="1" smtClean="0">
                          <a:effectLst/>
                        </a:rPr>
                        <a:t>Solidariet</a:t>
                      </a:r>
                      <a:endParaRPr lang="nn-NO" sz="1000" dirty="0" smtClean="0">
                        <a:effectLst/>
                      </a:endParaRPr>
                    </a:p>
                    <a:p>
                      <a:pPr marL="171450" indent="-171450">
                        <a:lnSpc>
                          <a:spcPct val="115000"/>
                        </a:lnSpc>
                        <a:spcAft>
                          <a:spcPts val="0"/>
                        </a:spcAft>
                        <a:buFont typeface="Arial" panose="020B0604020202020204" pitchFamily="34" charset="0"/>
                        <a:buChar char="•"/>
                      </a:pPr>
                      <a:r>
                        <a:rPr lang="nn-NO" sz="1000" dirty="0" smtClean="0">
                          <a:effectLst/>
                        </a:rPr>
                        <a:t>Mange måtar å leve på</a:t>
                      </a:r>
                    </a:p>
                    <a:p>
                      <a:pPr>
                        <a:lnSpc>
                          <a:spcPct val="115000"/>
                        </a:lnSpc>
                        <a:spcAft>
                          <a:spcPts val="0"/>
                        </a:spcAft>
                      </a:pPr>
                      <a:r>
                        <a:rPr lang="nn-NO" sz="1000" dirty="0" smtClean="0">
                          <a:effectLst/>
                        </a:rPr>
                        <a:t>Fyrstehjelp med «Henry»</a:t>
                      </a:r>
                    </a:p>
                    <a:p>
                      <a:pPr>
                        <a:lnSpc>
                          <a:spcPct val="115000"/>
                        </a:lnSpc>
                        <a:spcAft>
                          <a:spcPts val="0"/>
                        </a:spcAft>
                      </a:pPr>
                      <a:endParaRPr lang="nn-NO" sz="1000" dirty="0">
                        <a:effectLst/>
                      </a:endParaRPr>
                    </a:p>
                  </a:txBody>
                  <a:tcPr marL="68580" marR="68580" marT="0" marB="0"/>
                </a:tc>
                <a:extLst>
                  <a:ext uri="{0D108BD9-81ED-4DB2-BD59-A6C34878D82A}">
                    <a16:rowId xmlns:a16="http://schemas.microsoft.com/office/drawing/2014/main" val="3455210428"/>
                  </a:ext>
                </a:extLst>
              </a:tr>
              <a:tr h="0">
                <a:tc>
                  <a:txBody>
                    <a:bodyPr/>
                    <a:lstStyle/>
                    <a:p>
                      <a:pPr>
                        <a:lnSpc>
                          <a:spcPct val="115000"/>
                        </a:lnSpc>
                        <a:spcAft>
                          <a:spcPts val="0"/>
                        </a:spcAft>
                      </a:pPr>
                      <a:r>
                        <a:rPr lang="nn-NO" sz="1000" dirty="0">
                          <a:effectLst/>
                        </a:rPr>
                        <a:t> </a:t>
                      </a:r>
                      <a:endParaRPr lang="nn-NO" sz="1100" dirty="0">
                        <a:effectLst/>
                      </a:endParaRPr>
                    </a:p>
                    <a:p>
                      <a:pPr>
                        <a:lnSpc>
                          <a:spcPct val="115000"/>
                        </a:lnSpc>
                        <a:spcAft>
                          <a:spcPts val="0"/>
                        </a:spcAft>
                      </a:pPr>
                      <a:r>
                        <a:rPr lang="nn-NO" sz="1000" dirty="0">
                          <a:effectLst/>
                        </a:rPr>
                        <a:t>Samarbeid med skulen</a:t>
                      </a:r>
                      <a:endParaRPr lang="nn-NO" sz="1100" dirty="0">
                        <a:effectLst/>
                      </a:endParaRPr>
                    </a:p>
                    <a:p>
                      <a:pPr>
                        <a:lnSpc>
                          <a:spcPct val="115000"/>
                        </a:lnSpc>
                        <a:spcAft>
                          <a:spcPts val="0"/>
                        </a:spcAft>
                      </a:pPr>
                      <a:r>
                        <a:rPr lang="nn-NO" sz="1000" dirty="0">
                          <a:effectLst/>
                        </a:rPr>
                        <a:t> </a:t>
                      </a:r>
                      <a:endParaRPr lang="nn-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nn-NO" sz="1000" dirty="0" smtClean="0">
                        <a:effectLst/>
                      </a:endParaRPr>
                    </a:p>
                    <a:p>
                      <a:pPr>
                        <a:lnSpc>
                          <a:spcPct val="115000"/>
                        </a:lnSpc>
                        <a:spcAft>
                          <a:spcPts val="0"/>
                        </a:spcAft>
                      </a:pPr>
                      <a:r>
                        <a:rPr lang="nn-NO" sz="1000" dirty="0" smtClean="0">
                          <a:effectLst/>
                        </a:rPr>
                        <a:t>5. </a:t>
                      </a:r>
                      <a:r>
                        <a:rPr lang="nn-NO" sz="1000" dirty="0" err="1" smtClean="0">
                          <a:effectLst/>
                        </a:rPr>
                        <a:t>kl</a:t>
                      </a:r>
                      <a:r>
                        <a:rPr lang="nn-NO" sz="1000" dirty="0" smtClean="0">
                          <a:effectLst/>
                        </a:rPr>
                        <a:t> les for oss</a:t>
                      </a:r>
                      <a:r>
                        <a:rPr lang="nn-NO" sz="1000" baseline="0" dirty="0" smtClean="0">
                          <a:effectLst/>
                        </a:rPr>
                        <a:t> annakvar veke (</a:t>
                      </a:r>
                      <a:r>
                        <a:rPr lang="nn-NO" sz="1000" baseline="0" dirty="0" err="1" smtClean="0">
                          <a:effectLst/>
                        </a:rPr>
                        <a:t>okt</a:t>
                      </a:r>
                      <a:r>
                        <a:rPr lang="nn-NO" sz="1000" baseline="0" dirty="0" smtClean="0">
                          <a:effectLst/>
                        </a:rPr>
                        <a:t>-april)</a:t>
                      </a:r>
                      <a:endParaRPr lang="nn-NO" sz="1000" dirty="0" smtClean="0">
                        <a:effectLst/>
                      </a:endParaRPr>
                    </a:p>
                    <a:p>
                      <a:pPr>
                        <a:lnSpc>
                          <a:spcPct val="115000"/>
                        </a:lnSpc>
                        <a:spcAft>
                          <a:spcPts val="0"/>
                        </a:spcAft>
                      </a:pPr>
                      <a:r>
                        <a:rPr lang="nn-NO" sz="1000" dirty="0" smtClean="0">
                          <a:effectLst/>
                        </a:rPr>
                        <a:t>6/7 </a:t>
                      </a:r>
                      <a:r>
                        <a:rPr lang="nn-NO" sz="1000" dirty="0" err="1" smtClean="0">
                          <a:effectLst/>
                        </a:rPr>
                        <a:t>kl</a:t>
                      </a:r>
                      <a:r>
                        <a:rPr lang="nn-NO" sz="1000" dirty="0" smtClean="0">
                          <a:effectLst/>
                        </a:rPr>
                        <a:t> praktisk arbeid 1 dag i veka </a:t>
                      </a:r>
                    </a:p>
                    <a:p>
                      <a:pPr>
                        <a:lnSpc>
                          <a:spcPct val="115000"/>
                        </a:lnSpc>
                        <a:spcAft>
                          <a:spcPts val="0"/>
                        </a:spcAft>
                      </a:pPr>
                      <a:r>
                        <a:rPr lang="nn-NO" sz="1000" dirty="0" smtClean="0">
                          <a:effectLst/>
                        </a:rPr>
                        <a:t>Språkleik: 4-/5-åringane og 1.klasse (6 økter)</a:t>
                      </a:r>
                    </a:p>
                    <a:p>
                      <a:pPr>
                        <a:lnSpc>
                          <a:spcPct val="115000"/>
                        </a:lnSpc>
                        <a:spcAft>
                          <a:spcPts val="0"/>
                        </a:spcAft>
                      </a:pPr>
                      <a:r>
                        <a:rPr lang="nn-NO" sz="1000" dirty="0" smtClean="0">
                          <a:effectLst/>
                        </a:rPr>
                        <a:t>Songstund og teikneaktivitet m/Arvid annakvar måndag </a:t>
                      </a:r>
                    </a:p>
                    <a:p>
                      <a:pPr marL="0" marR="0" lvl="0" indent="0" algn="l" defTabSz="742950" rtl="0" eaLnBrk="1" fontAlgn="auto" latinLnBrk="0" hangingPunct="1">
                        <a:lnSpc>
                          <a:spcPct val="115000"/>
                        </a:lnSpc>
                        <a:spcBef>
                          <a:spcPts val="0"/>
                        </a:spcBef>
                        <a:spcAft>
                          <a:spcPts val="0"/>
                        </a:spcAft>
                        <a:buClrTx/>
                        <a:buSzTx/>
                        <a:buFontTx/>
                        <a:buNone/>
                        <a:tabLst/>
                        <a:defRPr/>
                      </a:pPr>
                      <a:r>
                        <a:rPr lang="nn-NO" sz="1000" dirty="0" smtClean="0">
                          <a:effectLst/>
                        </a:rPr>
                        <a:t>Forut-festival 31.okt </a:t>
                      </a:r>
                    </a:p>
                    <a:p>
                      <a:pPr marL="0" marR="0" lvl="0" indent="0" algn="l" defTabSz="742950" rtl="0" eaLnBrk="1" fontAlgn="auto" latinLnBrk="0" hangingPunct="1">
                        <a:lnSpc>
                          <a:spcPct val="115000"/>
                        </a:lnSpc>
                        <a:spcBef>
                          <a:spcPts val="0"/>
                        </a:spcBef>
                        <a:spcAft>
                          <a:spcPts val="0"/>
                        </a:spcAft>
                        <a:buClrTx/>
                        <a:buSzTx/>
                        <a:buFontTx/>
                        <a:buNone/>
                        <a:tabLst/>
                        <a:defRPr/>
                      </a:pPr>
                      <a:r>
                        <a:rPr lang="nn-NO" sz="1000" dirty="0" smtClean="0">
                          <a:effectLst/>
                        </a:rPr>
                        <a:t>Juleavslutning med å gå rundt juletreet</a:t>
                      </a:r>
                    </a:p>
                    <a:p>
                      <a:pPr>
                        <a:lnSpc>
                          <a:spcPct val="115000"/>
                        </a:lnSpc>
                        <a:spcAft>
                          <a:spcPts val="0"/>
                        </a:spcAft>
                      </a:pPr>
                      <a:r>
                        <a:rPr lang="nn-NO" sz="1000" dirty="0" smtClean="0">
                          <a:effectLst/>
                        </a:rPr>
                        <a:t>Teater/konsertar frå Den Kulturelle Skulesekken</a:t>
                      </a:r>
                      <a:r>
                        <a:rPr lang="nn-NO" sz="1000" baseline="0" dirty="0" smtClean="0">
                          <a:effectLst/>
                        </a:rPr>
                        <a:t> (DKS)</a:t>
                      </a:r>
                    </a:p>
                    <a:p>
                      <a:pPr>
                        <a:lnSpc>
                          <a:spcPct val="115000"/>
                        </a:lnSpc>
                        <a:spcAft>
                          <a:spcPts val="0"/>
                        </a:spcAft>
                      </a:pPr>
                      <a:endParaRPr lang="nn-NO" sz="1000" dirty="0" smtClean="0">
                        <a:effectLst/>
                      </a:endParaRPr>
                    </a:p>
                  </a:txBody>
                  <a:tcPr marL="68580" marR="68580" marT="0" marB="0"/>
                </a:tc>
                <a:extLst>
                  <a:ext uri="{0D108BD9-81ED-4DB2-BD59-A6C34878D82A}">
                    <a16:rowId xmlns:a16="http://schemas.microsoft.com/office/drawing/2014/main" val="3530886254"/>
                  </a:ext>
                </a:extLst>
              </a:tr>
              <a:tr h="0">
                <a:tc>
                  <a:txBody>
                    <a:bodyPr/>
                    <a:lstStyle/>
                    <a:p>
                      <a:pPr>
                        <a:lnSpc>
                          <a:spcPct val="115000"/>
                        </a:lnSpc>
                        <a:spcAft>
                          <a:spcPts val="0"/>
                        </a:spcAft>
                      </a:pPr>
                      <a:endParaRPr lang="nn-NO" sz="1000" dirty="0" smtClean="0">
                        <a:effectLst/>
                      </a:endParaRPr>
                    </a:p>
                    <a:p>
                      <a:pPr>
                        <a:lnSpc>
                          <a:spcPct val="115000"/>
                        </a:lnSpc>
                        <a:spcAft>
                          <a:spcPts val="0"/>
                        </a:spcAft>
                      </a:pPr>
                      <a:r>
                        <a:rPr lang="nn-NO" sz="1000" dirty="0" smtClean="0">
                          <a:effectLst/>
                        </a:rPr>
                        <a:t>Overgang </a:t>
                      </a:r>
                      <a:r>
                        <a:rPr lang="nn-NO" sz="1000" dirty="0" err="1" smtClean="0">
                          <a:effectLst/>
                        </a:rPr>
                        <a:t>bhg</a:t>
                      </a:r>
                      <a:r>
                        <a:rPr lang="nn-NO" sz="1000" dirty="0" smtClean="0">
                          <a:effectLst/>
                        </a:rPr>
                        <a:t>-skule</a:t>
                      </a:r>
                    </a:p>
                    <a:p>
                      <a:pPr>
                        <a:lnSpc>
                          <a:spcPct val="115000"/>
                        </a:lnSpc>
                        <a:spcAft>
                          <a:spcPts val="0"/>
                        </a:spcAft>
                      </a:pPr>
                      <a:endParaRPr lang="nn-NO" sz="1000" dirty="0">
                        <a:effectLst/>
                      </a:endParaRPr>
                    </a:p>
                    <a:p>
                      <a:pPr marL="0" marR="0" lvl="0" indent="0" algn="l" defTabSz="742950" rtl="0" eaLnBrk="1" fontAlgn="auto" latinLnBrk="0" hangingPunct="1">
                        <a:lnSpc>
                          <a:spcPct val="115000"/>
                        </a:lnSpc>
                        <a:spcBef>
                          <a:spcPts val="0"/>
                        </a:spcBef>
                        <a:spcAft>
                          <a:spcPts val="0"/>
                        </a:spcAft>
                        <a:buClrTx/>
                        <a:buSzTx/>
                        <a:buFontTx/>
                        <a:buNone/>
                        <a:tabLst>
                          <a:tab pos="425450" algn="ctr"/>
                        </a:tabLst>
                        <a:defRPr/>
                      </a:pPr>
                      <a:r>
                        <a:rPr lang="nn-NO" sz="800" b="0" dirty="0" smtClean="0">
                          <a:effectLst/>
                        </a:rPr>
                        <a:t>Eigen plan for kva som er viktig å øve på heime og i barnehagen</a:t>
                      </a:r>
                    </a:p>
                    <a:p>
                      <a:pPr marL="0" marR="0" lvl="0" indent="0" algn="l" defTabSz="742950" rtl="0" eaLnBrk="1" fontAlgn="auto" latinLnBrk="0" hangingPunct="1">
                        <a:lnSpc>
                          <a:spcPct val="115000"/>
                        </a:lnSpc>
                        <a:spcBef>
                          <a:spcPts val="0"/>
                        </a:spcBef>
                        <a:spcAft>
                          <a:spcPts val="0"/>
                        </a:spcAft>
                        <a:buClrTx/>
                        <a:buSzTx/>
                        <a:buFontTx/>
                        <a:buNone/>
                        <a:tabLst>
                          <a:tab pos="425450" algn="ctr"/>
                        </a:tabLst>
                        <a:defRPr/>
                      </a:pPr>
                      <a:endParaRPr lang="nn-NO" sz="800" b="0" dirty="0" smtClean="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nn-NO" sz="1000" dirty="0" smtClean="0">
                        <a:effectLst/>
                      </a:endParaRPr>
                    </a:p>
                    <a:p>
                      <a:pPr>
                        <a:lnSpc>
                          <a:spcPct val="115000"/>
                        </a:lnSpc>
                        <a:spcAft>
                          <a:spcPts val="0"/>
                        </a:spcAft>
                      </a:pPr>
                      <a:r>
                        <a:rPr lang="nn-NO" sz="1000" dirty="0" smtClean="0">
                          <a:effectLst/>
                        </a:rPr>
                        <a:t>Skulebesøk 9 gonger (</a:t>
                      </a:r>
                      <a:r>
                        <a:rPr lang="nn-NO" sz="1000" dirty="0" err="1" smtClean="0">
                          <a:effectLst/>
                        </a:rPr>
                        <a:t>okt</a:t>
                      </a:r>
                      <a:r>
                        <a:rPr lang="nn-NO" sz="1000" dirty="0" smtClean="0">
                          <a:effectLst/>
                        </a:rPr>
                        <a:t>-juni)</a:t>
                      </a:r>
                      <a:r>
                        <a:rPr lang="nn-NO" sz="1000" baseline="0" dirty="0" smtClean="0">
                          <a:effectLst/>
                        </a:rPr>
                        <a:t> </a:t>
                      </a:r>
                      <a:r>
                        <a:rPr lang="nn-NO" sz="1000" dirty="0" smtClean="0">
                          <a:effectLst/>
                        </a:rPr>
                        <a:t> – på måndagar</a:t>
                      </a:r>
                      <a:endParaRPr lang="nn-NO" sz="1100" dirty="0" smtClean="0">
                        <a:effectLst/>
                      </a:endParaRPr>
                    </a:p>
                    <a:p>
                      <a:pPr>
                        <a:lnSpc>
                          <a:spcPct val="115000"/>
                        </a:lnSpc>
                        <a:spcAft>
                          <a:spcPts val="0"/>
                        </a:spcAft>
                      </a:pPr>
                      <a:r>
                        <a:rPr lang="nn-NO" sz="1000" dirty="0" smtClean="0">
                          <a:effectLst/>
                        </a:rPr>
                        <a:t>Språkleik med 1.klasse</a:t>
                      </a:r>
                    </a:p>
                    <a:p>
                      <a:pPr>
                        <a:lnSpc>
                          <a:spcPct val="115000"/>
                        </a:lnSpc>
                        <a:spcAft>
                          <a:spcPts val="0"/>
                        </a:spcAft>
                      </a:pPr>
                      <a:r>
                        <a:rPr lang="nn-NO" sz="1000" dirty="0" smtClean="0">
                          <a:effectLst/>
                        </a:rPr>
                        <a:t>Skrivedans</a:t>
                      </a:r>
                      <a:endParaRPr lang="nn-NO" sz="1100" dirty="0">
                        <a:effectLst/>
                      </a:endParaRPr>
                    </a:p>
                    <a:p>
                      <a:pPr marL="0" marR="0" lvl="0" indent="0" algn="l" defTabSz="742950" rtl="0" eaLnBrk="1" fontAlgn="auto" latinLnBrk="0" hangingPunct="1">
                        <a:lnSpc>
                          <a:spcPct val="115000"/>
                        </a:lnSpc>
                        <a:spcBef>
                          <a:spcPts val="0"/>
                        </a:spcBef>
                        <a:spcAft>
                          <a:spcPts val="0"/>
                        </a:spcAft>
                        <a:buClrTx/>
                        <a:buSzTx/>
                        <a:buFontTx/>
                        <a:buNone/>
                        <a:tabLst/>
                        <a:defRPr/>
                      </a:pPr>
                      <a:r>
                        <a:rPr lang="nn-NO" sz="1000" dirty="0" smtClean="0">
                          <a:effectLst/>
                        </a:rPr>
                        <a:t>Busse-rulle tur med 1.-3.klasse i september</a:t>
                      </a:r>
                    </a:p>
                    <a:p>
                      <a:pPr>
                        <a:lnSpc>
                          <a:spcPct val="115000"/>
                        </a:lnSpc>
                        <a:spcAft>
                          <a:spcPts val="0"/>
                        </a:spcAft>
                      </a:pPr>
                      <a:r>
                        <a:rPr lang="nn-NO" sz="1000" dirty="0" smtClean="0">
                          <a:effectLst/>
                        </a:rPr>
                        <a:t>Tur </a:t>
                      </a:r>
                      <a:r>
                        <a:rPr lang="nn-NO" sz="1000" dirty="0">
                          <a:effectLst/>
                        </a:rPr>
                        <a:t>for </a:t>
                      </a:r>
                      <a:r>
                        <a:rPr lang="nn-NO" sz="1000" dirty="0" smtClean="0">
                          <a:effectLst/>
                        </a:rPr>
                        <a:t>førskulebarna</a:t>
                      </a:r>
                    </a:p>
                    <a:p>
                      <a:pPr>
                        <a:lnSpc>
                          <a:spcPct val="115000"/>
                        </a:lnSpc>
                        <a:spcAft>
                          <a:spcPts val="0"/>
                        </a:spcAft>
                      </a:pPr>
                      <a:r>
                        <a:rPr lang="nn-NO" sz="1000" dirty="0" smtClean="0">
                          <a:effectLst/>
                        </a:rPr>
                        <a:t>Turdag </a:t>
                      </a:r>
                      <a:r>
                        <a:rPr lang="nn-NO" sz="1000" dirty="0">
                          <a:effectLst/>
                        </a:rPr>
                        <a:t>med </a:t>
                      </a:r>
                      <a:r>
                        <a:rPr lang="nn-NO" sz="1000" dirty="0" smtClean="0">
                          <a:effectLst/>
                        </a:rPr>
                        <a:t>1.klasse </a:t>
                      </a:r>
                      <a:r>
                        <a:rPr lang="nn-NO" sz="1000" dirty="0">
                          <a:effectLst/>
                        </a:rPr>
                        <a:t>(juni</a:t>
                      </a:r>
                      <a:r>
                        <a:rPr lang="nn-NO" sz="1000" dirty="0" smtClean="0">
                          <a:effectLst/>
                        </a:rPr>
                        <a:t>)</a:t>
                      </a:r>
                    </a:p>
                    <a:p>
                      <a:pPr>
                        <a:lnSpc>
                          <a:spcPct val="115000"/>
                        </a:lnSpc>
                        <a:spcAft>
                          <a:spcPts val="0"/>
                        </a:spcAft>
                      </a:pPr>
                      <a:endParaRPr lang="nn-NO" sz="1100" dirty="0">
                        <a:effectLst/>
                      </a:endParaRPr>
                    </a:p>
                  </a:txBody>
                  <a:tcPr marL="68580" marR="68580" marT="0" marB="0"/>
                </a:tc>
                <a:extLst>
                  <a:ext uri="{0D108BD9-81ED-4DB2-BD59-A6C34878D82A}">
                    <a16:rowId xmlns:a16="http://schemas.microsoft.com/office/drawing/2014/main" val="3498771359"/>
                  </a:ext>
                </a:extLst>
              </a:tr>
            </a:tbl>
          </a:graphicData>
        </a:graphic>
      </p:graphicFrame>
      <p:pic>
        <p:nvPicPr>
          <p:cNvPr id="22" name="Bilde 21"/>
          <p:cNvPicPr>
            <a:picLocks noChangeAspect="1"/>
          </p:cNvPicPr>
          <p:nvPr/>
        </p:nvPicPr>
        <p:blipFill rotWithShape="1">
          <a:blip r:embed="rId3" cstate="print">
            <a:extLst>
              <a:ext uri="{28A0092B-C50C-407E-A947-70E740481C1C}">
                <a14:useLocalDpi xmlns:a14="http://schemas.microsoft.com/office/drawing/2010/main" val="0"/>
              </a:ext>
            </a:extLst>
          </a:blip>
          <a:srcRect l="2977" r="15496"/>
          <a:stretch/>
        </p:blipFill>
        <p:spPr>
          <a:xfrm rot="5400000">
            <a:off x="4880768" y="1482230"/>
            <a:ext cx="5290455" cy="389354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4871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p:cNvPicPr>
            <a:picLocks noChangeAspect="1"/>
          </p:cNvPicPr>
          <p:nvPr/>
        </p:nvPicPr>
        <p:blipFill rotWithShape="1">
          <a:blip r:embed="rId3" cstate="print">
            <a:extLst>
              <a:ext uri="{28A0092B-C50C-407E-A947-70E740481C1C}">
                <a14:useLocalDpi xmlns:a14="http://schemas.microsoft.com/office/drawing/2010/main" val="0"/>
              </a:ext>
            </a:extLst>
          </a:blip>
          <a:srcRect t="3837" b="5649"/>
          <a:stretch/>
        </p:blipFill>
        <p:spPr>
          <a:xfrm>
            <a:off x="5279852" y="4269180"/>
            <a:ext cx="4384261" cy="2381002"/>
          </a:xfrm>
          <a:prstGeom prst="rect">
            <a:avLst/>
          </a:prstGeom>
        </p:spPr>
      </p:pic>
      <p:pic>
        <p:nvPicPr>
          <p:cNvPr id="15" name="Bilde 14"/>
          <p:cNvPicPr>
            <a:picLocks noChangeAspect="1"/>
          </p:cNvPicPr>
          <p:nvPr/>
        </p:nvPicPr>
        <p:blipFill rotWithShape="1">
          <a:blip r:embed="rId4" cstate="print">
            <a:extLst>
              <a:ext uri="{28A0092B-C50C-407E-A947-70E740481C1C}">
                <a14:useLocalDpi xmlns:a14="http://schemas.microsoft.com/office/drawing/2010/main" val="0"/>
              </a:ext>
            </a:extLst>
          </a:blip>
          <a:srcRect l="15473" t="1306" r="11378" b="1489"/>
          <a:stretch/>
        </p:blipFill>
        <p:spPr>
          <a:xfrm>
            <a:off x="5279851" y="2496840"/>
            <a:ext cx="2059099" cy="1641719"/>
          </a:xfrm>
          <a:prstGeom prst="rect">
            <a:avLst/>
          </a:prstGeom>
        </p:spPr>
      </p:pic>
      <p:pic>
        <p:nvPicPr>
          <p:cNvPr id="18" name="Bilde 17"/>
          <p:cNvPicPr>
            <a:picLocks noChangeAspect="1"/>
          </p:cNvPicPr>
          <p:nvPr/>
        </p:nvPicPr>
        <p:blipFill rotWithShape="1">
          <a:blip r:embed="rId5" cstate="print">
            <a:extLst>
              <a:ext uri="{28A0092B-C50C-407E-A947-70E740481C1C}">
                <a14:useLocalDpi xmlns:a14="http://schemas.microsoft.com/office/drawing/2010/main" val="0"/>
              </a:ext>
            </a:extLst>
          </a:blip>
          <a:srcRect l="4728" r="24659"/>
          <a:stretch/>
        </p:blipFill>
        <p:spPr>
          <a:xfrm>
            <a:off x="320623" y="376991"/>
            <a:ext cx="4097273" cy="3481409"/>
          </a:xfrm>
          <a:prstGeom prst="rect">
            <a:avLst/>
          </a:prstGeom>
        </p:spPr>
      </p:pic>
      <p:pic>
        <p:nvPicPr>
          <p:cNvPr id="19" name="Bilde 18"/>
          <p:cNvPicPr>
            <a:picLocks noChangeAspect="1"/>
          </p:cNvPicPr>
          <p:nvPr/>
        </p:nvPicPr>
        <p:blipFill rotWithShape="1">
          <a:blip r:embed="rId6" cstate="print">
            <a:extLst>
              <a:ext uri="{28A0092B-C50C-407E-A947-70E740481C1C}">
                <a14:useLocalDpi xmlns:a14="http://schemas.microsoft.com/office/drawing/2010/main" val="0"/>
              </a:ext>
            </a:extLst>
          </a:blip>
          <a:srcRect l="5914" t="-3220" r="14963" b="3220"/>
          <a:stretch/>
        </p:blipFill>
        <p:spPr>
          <a:xfrm>
            <a:off x="7416140" y="2433907"/>
            <a:ext cx="2247973" cy="1704652"/>
          </a:xfrm>
          <a:prstGeom prst="rect">
            <a:avLst/>
          </a:prstGeom>
        </p:spPr>
      </p:pic>
      <p:pic>
        <p:nvPicPr>
          <p:cNvPr id="20" name="Bilde 19"/>
          <p:cNvPicPr>
            <a:picLocks noChangeAspect="1"/>
          </p:cNvPicPr>
          <p:nvPr/>
        </p:nvPicPr>
        <p:blipFill rotWithShape="1">
          <a:blip r:embed="rId7" cstate="print">
            <a:extLst>
              <a:ext uri="{28A0092B-C50C-407E-A947-70E740481C1C}">
                <a14:useLocalDpi xmlns:a14="http://schemas.microsoft.com/office/drawing/2010/main" val="0"/>
              </a:ext>
            </a:extLst>
          </a:blip>
          <a:srcRect l="16950" t="23079" r="16775" b="23059"/>
          <a:stretch/>
        </p:blipFill>
        <p:spPr>
          <a:xfrm>
            <a:off x="5279852" y="217538"/>
            <a:ext cx="4384261" cy="2137818"/>
          </a:xfrm>
          <a:prstGeom prst="rect">
            <a:avLst/>
          </a:prstGeom>
        </p:spPr>
      </p:pic>
      <p:graphicFrame>
        <p:nvGraphicFramePr>
          <p:cNvPr id="21" name="Tabell 20"/>
          <p:cNvGraphicFramePr>
            <a:graphicFrameLocks noGrp="1"/>
          </p:cNvGraphicFramePr>
          <p:nvPr>
            <p:extLst>
              <p:ext uri="{D42A27DB-BD31-4B8C-83A1-F6EECF244321}">
                <p14:modId xmlns:p14="http://schemas.microsoft.com/office/powerpoint/2010/main" val="3340981401"/>
              </p:ext>
            </p:extLst>
          </p:nvPr>
        </p:nvGraphicFramePr>
        <p:xfrm>
          <a:off x="245289" y="217538"/>
          <a:ext cx="4447310" cy="5960904"/>
        </p:xfrm>
        <a:graphic>
          <a:graphicData uri="http://schemas.openxmlformats.org/drawingml/2006/table">
            <a:tbl>
              <a:tblPr firstRow="1" firstCol="1" bandRow="1">
                <a:tableStyleId>{93296810-A885-4BE3-A3E7-6D5BEEA58F35}</a:tableStyleId>
              </a:tblPr>
              <a:tblGrid>
                <a:gridCol w="941892">
                  <a:extLst>
                    <a:ext uri="{9D8B030D-6E8A-4147-A177-3AD203B41FA5}">
                      <a16:colId xmlns:a16="http://schemas.microsoft.com/office/drawing/2014/main" val="1173640319"/>
                    </a:ext>
                  </a:extLst>
                </a:gridCol>
                <a:gridCol w="1573839">
                  <a:extLst>
                    <a:ext uri="{9D8B030D-6E8A-4147-A177-3AD203B41FA5}">
                      <a16:colId xmlns:a16="http://schemas.microsoft.com/office/drawing/2014/main" val="1080174063"/>
                    </a:ext>
                  </a:extLst>
                </a:gridCol>
                <a:gridCol w="819750">
                  <a:extLst>
                    <a:ext uri="{9D8B030D-6E8A-4147-A177-3AD203B41FA5}">
                      <a16:colId xmlns:a16="http://schemas.microsoft.com/office/drawing/2014/main" val="2635731999"/>
                    </a:ext>
                  </a:extLst>
                </a:gridCol>
                <a:gridCol w="1111829">
                  <a:extLst>
                    <a:ext uri="{9D8B030D-6E8A-4147-A177-3AD203B41FA5}">
                      <a16:colId xmlns:a16="http://schemas.microsoft.com/office/drawing/2014/main" val="3073076148"/>
                    </a:ext>
                  </a:extLst>
                </a:gridCol>
              </a:tblGrid>
              <a:tr h="208185">
                <a:tc>
                  <a:txBody>
                    <a:bodyPr/>
                    <a:lstStyle/>
                    <a:p>
                      <a:pPr>
                        <a:lnSpc>
                          <a:spcPct val="115000"/>
                        </a:lnSpc>
                        <a:spcAft>
                          <a:spcPts val="0"/>
                        </a:spcAft>
                      </a:pPr>
                      <a:r>
                        <a:rPr lang="nn-NO" sz="1000" dirty="0" smtClean="0">
                          <a:effectLst/>
                        </a:rPr>
                        <a:t>TEMA</a:t>
                      </a:r>
                      <a:endParaRPr lang="nn-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0530" marR="10530" marT="0" marB="0"/>
                </a:tc>
                <a:tc>
                  <a:txBody>
                    <a:bodyPr/>
                    <a:lstStyle/>
                    <a:p>
                      <a:pPr>
                        <a:lnSpc>
                          <a:spcPct val="115000"/>
                        </a:lnSpc>
                        <a:spcAft>
                          <a:spcPts val="0"/>
                        </a:spcAft>
                      </a:pPr>
                      <a:r>
                        <a:rPr lang="nn-NO" sz="1000" dirty="0" smtClean="0">
                          <a:effectLst/>
                        </a:rPr>
                        <a:t>KORLEIS</a:t>
                      </a:r>
                      <a:endParaRPr lang="nn-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0530" marR="10530" marT="0" marB="0"/>
                </a:tc>
                <a:tc>
                  <a:txBody>
                    <a:bodyPr/>
                    <a:lstStyle/>
                    <a:p>
                      <a:pPr>
                        <a:lnSpc>
                          <a:spcPct val="115000"/>
                        </a:lnSpc>
                        <a:spcAft>
                          <a:spcPts val="0"/>
                        </a:spcAft>
                      </a:pPr>
                      <a:r>
                        <a:rPr lang="nn-NO" sz="1000" dirty="0" smtClean="0">
                          <a:effectLst/>
                        </a:rPr>
                        <a:t>KVEN</a:t>
                      </a:r>
                      <a:endParaRPr lang="nn-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0530" marR="10530" marT="0" marB="0"/>
                </a:tc>
                <a:tc>
                  <a:txBody>
                    <a:bodyPr/>
                    <a:lstStyle/>
                    <a:p>
                      <a:pPr>
                        <a:lnSpc>
                          <a:spcPct val="115000"/>
                        </a:lnSpc>
                        <a:spcAft>
                          <a:spcPts val="0"/>
                        </a:spcAft>
                      </a:pPr>
                      <a:r>
                        <a:rPr lang="nn-NO" sz="1000" dirty="0" smtClean="0">
                          <a:effectLst/>
                        </a:rPr>
                        <a:t>TID</a:t>
                      </a:r>
                      <a:endParaRPr lang="nn-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0530" marR="10530" marT="0" marB="0"/>
                </a:tc>
                <a:extLst>
                  <a:ext uri="{0D108BD9-81ED-4DB2-BD59-A6C34878D82A}">
                    <a16:rowId xmlns:a16="http://schemas.microsoft.com/office/drawing/2014/main" val="91733163"/>
                  </a:ext>
                </a:extLst>
              </a:tr>
              <a:tr h="1838138">
                <a:tc>
                  <a:txBody>
                    <a:bodyPr/>
                    <a:lstStyle/>
                    <a:p>
                      <a:pPr>
                        <a:lnSpc>
                          <a:spcPct val="115000"/>
                        </a:lnSpc>
                        <a:spcAft>
                          <a:spcPts val="0"/>
                        </a:spcAft>
                      </a:pPr>
                      <a:r>
                        <a:rPr lang="nn-NO" sz="1000" dirty="0">
                          <a:effectLst/>
                        </a:rPr>
                        <a:t> </a:t>
                      </a:r>
                    </a:p>
                    <a:p>
                      <a:pPr>
                        <a:lnSpc>
                          <a:spcPct val="115000"/>
                        </a:lnSpc>
                        <a:spcAft>
                          <a:spcPts val="0"/>
                        </a:spcAft>
                      </a:pPr>
                      <a:r>
                        <a:rPr lang="nn-NO" sz="1000" dirty="0">
                          <a:effectLst/>
                        </a:rPr>
                        <a:t>Berekraftig utvikling</a:t>
                      </a:r>
                      <a:endParaRPr lang="nn-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0530" marR="10530" marT="0" marB="0"/>
                </a:tc>
                <a:tc>
                  <a:txBody>
                    <a:bodyPr/>
                    <a:lstStyle/>
                    <a:p>
                      <a:pPr>
                        <a:lnSpc>
                          <a:spcPct val="115000"/>
                        </a:lnSpc>
                        <a:spcAft>
                          <a:spcPts val="0"/>
                        </a:spcAft>
                      </a:pPr>
                      <a:endParaRPr lang="nn-NO" sz="1000" dirty="0" smtClean="0">
                        <a:effectLst/>
                      </a:endParaRPr>
                    </a:p>
                    <a:p>
                      <a:pPr>
                        <a:lnSpc>
                          <a:spcPct val="115000"/>
                        </a:lnSpc>
                        <a:spcAft>
                          <a:spcPts val="0"/>
                        </a:spcAft>
                      </a:pPr>
                      <a:r>
                        <a:rPr lang="nn-NO" sz="1000" dirty="0" smtClean="0">
                          <a:effectLst/>
                        </a:rPr>
                        <a:t>Sortere </a:t>
                      </a:r>
                      <a:r>
                        <a:rPr lang="nn-NO" sz="1000" dirty="0">
                          <a:effectLst/>
                        </a:rPr>
                        <a:t>boss  - kva skal kvar</a:t>
                      </a:r>
                      <a:r>
                        <a:rPr lang="nn-NO" sz="1000" dirty="0" smtClean="0">
                          <a:effectLst/>
                        </a:rPr>
                        <a:t>?</a:t>
                      </a:r>
                      <a:endParaRPr lang="nn-NO" sz="1000" dirty="0">
                        <a:effectLst/>
                      </a:endParaRPr>
                    </a:p>
                    <a:p>
                      <a:pPr>
                        <a:lnSpc>
                          <a:spcPct val="115000"/>
                        </a:lnSpc>
                        <a:spcAft>
                          <a:spcPts val="0"/>
                        </a:spcAft>
                      </a:pPr>
                      <a:r>
                        <a:rPr lang="nn-NO" sz="1000" dirty="0">
                          <a:effectLst/>
                        </a:rPr>
                        <a:t>Kva skjer med bosset vårt</a:t>
                      </a:r>
                      <a:r>
                        <a:rPr lang="nn-NO" sz="1000" dirty="0" smtClean="0">
                          <a:effectLst/>
                        </a:rPr>
                        <a:t>?</a:t>
                      </a:r>
                      <a:endParaRPr lang="nn-NO" sz="1000" dirty="0">
                        <a:effectLst/>
                      </a:endParaRPr>
                    </a:p>
                    <a:p>
                      <a:pPr>
                        <a:lnSpc>
                          <a:spcPct val="115000"/>
                        </a:lnSpc>
                        <a:spcAft>
                          <a:spcPts val="0"/>
                        </a:spcAft>
                      </a:pPr>
                      <a:r>
                        <a:rPr lang="nn-NO" sz="1000" dirty="0">
                          <a:effectLst/>
                        </a:rPr>
                        <a:t>Ta med boss me finn i </a:t>
                      </a:r>
                      <a:r>
                        <a:rPr lang="nn-NO" sz="1000" dirty="0" smtClean="0">
                          <a:effectLst/>
                        </a:rPr>
                        <a:t>naturen</a:t>
                      </a:r>
                      <a:endParaRPr lang="nn-NO" sz="1000" dirty="0">
                        <a:effectLst/>
                      </a:endParaRPr>
                    </a:p>
                    <a:p>
                      <a:pPr>
                        <a:lnSpc>
                          <a:spcPct val="115000"/>
                        </a:lnSpc>
                        <a:spcAft>
                          <a:spcPts val="0"/>
                        </a:spcAft>
                      </a:pPr>
                      <a:r>
                        <a:rPr lang="nn-NO" sz="1000" dirty="0">
                          <a:effectLst/>
                        </a:rPr>
                        <a:t>Samle </a:t>
                      </a:r>
                      <a:r>
                        <a:rPr lang="nn-NO" sz="1000" dirty="0" smtClean="0">
                          <a:effectLst/>
                        </a:rPr>
                        <a:t>gjenbruksmaterialar  </a:t>
                      </a:r>
                      <a:r>
                        <a:rPr lang="nn-NO" sz="1000" dirty="0">
                          <a:effectLst/>
                        </a:rPr>
                        <a:t>for å lage </a:t>
                      </a:r>
                      <a:r>
                        <a:rPr lang="nn-NO" sz="1000" dirty="0" smtClean="0">
                          <a:effectLst/>
                        </a:rPr>
                        <a:t>sansevegg</a:t>
                      </a:r>
                      <a:endParaRPr lang="nn-NO" sz="1000" dirty="0">
                        <a:effectLst/>
                      </a:endParaRPr>
                    </a:p>
                    <a:p>
                      <a:pPr>
                        <a:lnSpc>
                          <a:spcPct val="115000"/>
                        </a:lnSpc>
                        <a:spcAft>
                          <a:spcPts val="0"/>
                        </a:spcAft>
                      </a:pPr>
                      <a:r>
                        <a:rPr lang="nn-NO" sz="1000" dirty="0">
                          <a:effectLst/>
                        </a:rPr>
                        <a:t>Lage </a:t>
                      </a:r>
                      <a:r>
                        <a:rPr lang="nn-NO" sz="1000" dirty="0" smtClean="0">
                          <a:effectLst/>
                        </a:rPr>
                        <a:t>sansevegg </a:t>
                      </a:r>
                      <a:r>
                        <a:rPr lang="nn-NO" sz="1000" dirty="0">
                          <a:effectLst/>
                        </a:rPr>
                        <a:t>av </a:t>
                      </a:r>
                      <a:r>
                        <a:rPr lang="nn-NO" sz="1000" dirty="0" err="1" smtClean="0">
                          <a:effectLst/>
                        </a:rPr>
                        <a:t>gjennbruksmaterialar</a:t>
                      </a:r>
                      <a:r>
                        <a:rPr lang="nn-NO" sz="1000" dirty="0" smtClean="0">
                          <a:effectLst/>
                        </a:rPr>
                        <a:t>, </a:t>
                      </a:r>
                      <a:r>
                        <a:rPr lang="nn-NO" sz="1000" dirty="0">
                          <a:effectLst/>
                        </a:rPr>
                        <a:t>med bruk av </a:t>
                      </a:r>
                      <a:r>
                        <a:rPr lang="nn-NO" sz="1000" dirty="0" smtClean="0">
                          <a:effectLst/>
                        </a:rPr>
                        <a:t>verktøy</a:t>
                      </a:r>
                      <a:endParaRPr lang="nn-NO" sz="1000" dirty="0">
                        <a:effectLst/>
                      </a:endParaRPr>
                    </a:p>
                    <a:p>
                      <a:pPr>
                        <a:lnSpc>
                          <a:spcPct val="115000"/>
                        </a:lnSpc>
                        <a:spcAft>
                          <a:spcPts val="0"/>
                        </a:spcAft>
                      </a:pPr>
                      <a:r>
                        <a:rPr lang="nn-NO" sz="1000" dirty="0">
                          <a:effectLst/>
                        </a:rPr>
                        <a:t>Lage «nytt» av «gamalt</a:t>
                      </a:r>
                      <a:r>
                        <a:rPr lang="nn-NO" sz="1000" dirty="0" smtClean="0">
                          <a:effectLst/>
                        </a:rPr>
                        <a:t>»</a:t>
                      </a:r>
                      <a:endParaRPr lang="nn-NO" sz="1000" dirty="0">
                        <a:effectLst/>
                      </a:endParaRPr>
                    </a:p>
                    <a:p>
                      <a:pPr>
                        <a:lnSpc>
                          <a:spcPct val="115000"/>
                        </a:lnSpc>
                        <a:spcAft>
                          <a:spcPts val="0"/>
                        </a:spcAft>
                      </a:pPr>
                      <a:r>
                        <a:rPr lang="nn-NO" sz="1000" dirty="0" smtClean="0">
                          <a:effectLst/>
                        </a:rPr>
                        <a:t>Byte-månad</a:t>
                      </a:r>
                    </a:p>
                    <a:p>
                      <a:pPr>
                        <a:lnSpc>
                          <a:spcPct val="115000"/>
                        </a:lnSpc>
                        <a:spcAft>
                          <a:spcPts val="0"/>
                        </a:spcAft>
                      </a:pPr>
                      <a:endParaRPr lang="nn-NO" sz="1000" dirty="0">
                        <a:effectLst/>
                      </a:endParaRPr>
                    </a:p>
                  </a:txBody>
                  <a:tcPr marL="10530" marR="10530" marT="0" marB="0"/>
                </a:tc>
                <a:tc>
                  <a:txBody>
                    <a:bodyPr/>
                    <a:lstStyle/>
                    <a:p>
                      <a:pPr>
                        <a:lnSpc>
                          <a:spcPct val="115000"/>
                        </a:lnSpc>
                        <a:spcAft>
                          <a:spcPts val="0"/>
                        </a:spcAft>
                      </a:pPr>
                      <a:r>
                        <a:rPr lang="nn-NO" sz="1000" dirty="0">
                          <a:effectLst/>
                        </a:rPr>
                        <a:t> </a:t>
                      </a:r>
                      <a:endParaRPr lang="nn-NO" sz="1000" dirty="0" smtClean="0">
                        <a:effectLst/>
                      </a:endParaRPr>
                    </a:p>
                    <a:p>
                      <a:pPr>
                        <a:lnSpc>
                          <a:spcPct val="115000"/>
                        </a:lnSpc>
                        <a:spcAft>
                          <a:spcPts val="0"/>
                        </a:spcAft>
                      </a:pPr>
                      <a:r>
                        <a:rPr lang="nn-NO" sz="1000" dirty="0" smtClean="0">
                          <a:effectLst/>
                        </a:rPr>
                        <a:t>3-5 </a:t>
                      </a:r>
                      <a:r>
                        <a:rPr lang="nn-NO" sz="1000" dirty="0">
                          <a:effectLst/>
                        </a:rPr>
                        <a:t>åringane</a:t>
                      </a:r>
                    </a:p>
                    <a:p>
                      <a:pPr>
                        <a:lnSpc>
                          <a:spcPct val="115000"/>
                        </a:lnSpc>
                        <a:spcAft>
                          <a:spcPts val="0"/>
                        </a:spcAft>
                      </a:pPr>
                      <a:r>
                        <a:rPr lang="nn-NO" sz="1000" dirty="0">
                          <a:effectLst/>
                        </a:rPr>
                        <a:t> </a:t>
                      </a:r>
                    </a:p>
                    <a:p>
                      <a:pPr>
                        <a:lnSpc>
                          <a:spcPct val="115000"/>
                        </a:lnSpc>
                        <a:spcAft>
                          <a:spcPts val="0"/>
                        </a:spcAft>
                      </a:pPr>
                      <a:r>
                        <a:rPr lang="nn-NO" sz="1000" dirty="0">
                          <a:effectLst/>
                        </a:rPr>
                        <a:t> </a:t>
                      </a:r>
                    </a:p>
                    <a:p>
                      <a:pPr>
                        <a:lnSpc>
                          <a:spcPct val="115000"/>
                        </a:lnSpc>
                        <a:spcAft>
                          <a:spcPts val="0"/>
                        </a:spcAft>
                      </a:pPr>
                      <a:r>
                        <a:rPr lang="nn-NO" sz="1000" dirty="0">
                          <a:effectLst/>
                        </a:rPr>
                        <a:t> </a:t>
                      </a:r>
                      <a:endParaRPr lang="nn-NO" sz="1000" dirty="0" smtClean="0">
                        <a:effectLst/>
                      </a:endParaRPr>
                    </a:p>
                    <a:p>
                      <a:pPr>
                        <a:lnSpc>
                          <a:spcPct val="115000"/>
                        </a:lnSpc>
                        <a:spcAft>
                          <a:spcPts val="0"/>
                        </a:spcAft>
                      </a:pPr>
                      <a:r>
                        <a:rPr lang="nn-NO" sz="1000" dirty="0" smtClean="0">
                          <a:effectLst/>
                        </a:rPr>
                        <a:t>4-5-åringane</a:t>
                      </a:r>
                      <a:endParaRPr lang="nn-NO" sz="1000" dirty="0">
                        <a:effectLst/>
                      </a:endParaRPr>
                    </a:p>
                    <a:p>
                      <a:pPr>
                        <a:lnSpc>
                          <a:spcPct val="115000"/>
                        </a:lnSpc>
                        <a:spcAft>
                          <a:spcPts val="0"/>
                        </a:spcAft>
                      </a:pPr>
                      <a:endParaRPr lang="nn-NO" sz="1000" dirty="0">
                        <a:effectLst/>
                      </a:endParaRPr>
                    </a:p>
                    <a:p>
                      <a:pPr>
                        <a:lnSpc>
                          <a:spcPct val="115000"/>
                        </a:lnSpc>
                        <a:spcAft>
                          <a:spcPts val="0"/>
                        </a:spcAft>
                      </a:pPr>
                      <a:r>
                        <a:rPr lang="nn-NO" sz="1000" dirty="0">
                          <a:effectLst/>
                        </a:rPr>
                        <a:t> </a:t>
                      </a:r>
                    </a:p>
                    <a:p>
                      <a:pPr>
                        <a:lnSpc>
                          <a:spcPct val="115000"/>
                        </a:lnSpc>
                        <a:spcAft>
                          <a:spcPts val="0"/>
                        </a:spcAft>
                      </a:pPr>
                      <a:endParaRPr lang="nn-NO" sz="1000" dirty="0" smtClean="0">
                        <a:effectLst/>
                      </a:endParaRPr>
                    </a:p>
                    <a:p>
                      <a:pPr>
                        <a:lnSpc>
                          <a:spcPct val="115000"/>
                        </a:lnSpc>
                        <a:spcAft>
                          <a:spcPts val="0"/>
                        </a:spcAft>
                      </a:pPr>
                      <a:endParaRPr lang="nn-NO" sz="1000" dirty="0" smtClean="0">
                        <a:effectLst/>
                      </a:endParaRPr>
                    </a:p>
                    <a:p>
                      <a:pPr>
                        <a:lnSpc>
                          <a:spcPct val="115000"/>
                        </a:lnSpc>
                        <a:spcAft>
                          <a:spcPts val="0"/>
                        </a:spcAft>
                      </a:pPr>
                      <a:endParaRPr lang="nn-NO" sz="1000" dirty="0" smtClean="0">
                        <a:effectLst/>
                      </a:endParaRPr>
                    </a:p>
                    <a:p>
                      <a:pPr>
                        <a:lnSpc>
                          <a:spcPct val="115000"/>
                        </a:lnSpc>
                        <a:spcAft>
                          <a:spcPts val="0"/>
                        </a:spcAft>
                      </a:pPr>
                      <a:r>
                        <a:rPr lang="nn-NO" sz="1000" dirty="0" smtClean="0">
                          <a:effectLst/>
                        </a:rPr>
                        <a:t>Foreldra</a:t>
                      </a:r>
                      <a:endParaRPr lang="nn-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0530" marR="10530" marT="0" marB="0"/>
                </a:tc>
                <a:tc>
                  <a:txBody>
                    <a:bodyPr/>
                    <a:lstStyle/>
                    <a:p>
                      <a:pPr>
                        <a:lnSpc>
                          <a:spcPct val="115000"/>
                        </a:lnSpc>
                        <a:spcAft>
                          <a:spcPts val="0"/>
                        </a:spcAft>
                      </a:pPr>
                      <a:endParaRPr lang="nn-NO" sz="1000" dirty="0" smtClean="0">
                        <a:effectLst/>
                      </a:endParaRPr>
                    </a:p>
                    <a:p>
                      <a:pPr>
                        <a:lnSpc>
                          <a:spcPct val="115000"/>
                        </a:lnSpc>
                        <a:spcAft>
                          <a:spcPts val="0"/>
                        </a:spcAft>
                      </a:pPr>
                      <a:r>
                        <a:rPr lang="nn-NO" sz="1000" dirty="0" smtClean="0">
                          <a:effectLst/>
                        </a:rPr>
                        <a:t>Heile </a:t>
                      </a:r>
                      <a:r>
                        <a:rPr lang="nn-NO" sz="1000" dirty="0">
                          <a:effectLst/>
                        </a:rPr>
                        <a:t>året</a:t>
                      </a:r>
                    </a:p>
                    <a:p>
                      <a:pPr>
                        <a:lnSpc>
                          <a:spcPct val="115000"/>
                        </a:lnSpc>
                        <a:spcAft>
                          <a:spcPts val="0"/>
                        </a:spcAft>
                      </a:pPr>
                      <a:r>
                        <a:rPr lang="nn-NO" sz="1000" dirty="0">
                          <a:effectLst/>
                        </a:rPr>
                        <a:t> </a:t>
                      </a:r>
                    </a:p>
                    <a:p>
                      <a:pPr>
                        <a:lnSpc>
                          <a:spcPct val="115000"/>
                        </a:lnSpc>
                        <a:spcAft>
                          <a:spcPts val="0"/>
                        </a:spcAft>
                      </a:pPr>
                      <a:r>
                        <a:rPr lang="nn-NO" sz="1000" dirty="0">
                          <a:effectLst/>
                        </a:rPr>
                        <a:t> </a:t>
                      </a:r>
                      <a:r>
                        <a:rPr lang="nn-NO" sz="1000" dirty="0" smtClean="0">
                          <a:effectLst/>
                        </a:rPr>
                        <a:t>Når </a:t>
                      </a:r>
                      <a:r>
                        <a:rPr lang="nn-NO" sz="1000" dirty="0">
                          <a:effectLst/>
                        </a:rPr>
                        <a:t>me er ute i naturen</a:t>
                      </a:r>
                    </a:p>
                    <a:p>
                      <a:pPr>
                        <a:lnSpc>
                          <a:spcPct val="115000"/>
                        </a:lnSpc>
                        <a:spcAft>
                          <a:spcPts val="0"/>
                        </a:spcAft>
                      </a:pPr>
                      <a:r>
                        <a:rPr lang="nn-NO" sz="1000" dirty="0">
                          <a:effectLst/>
                        </a:rPr>
                        <a:t> </a:t>
                      </a:r>
                    </a:p>
                    <a:p>
                      <a:pPr>
                        <a:lnSpc>
                          <a:spcPct val="115000"/>
                        </a:lnSpc>
                        <a:spcAft>
                          <a:spcPts val="0"/>
                        </a:spcAft>
                      </a:pPr>
                      <a:r>
                        <a:rPr lang="nn-NO" sz="1000" dirty="0">
                          <a:effectLst/>
                        </a:rPr>
                        <a:t> </a:t>
                      </a:r>
                    </a:p>
                    <a:p>
                      <a:pPr>
                        <a:lnSpc>
                          <a:spcPct val="115000"/>
                        </a:lnSpc>
                        <a:spcAft>
                          <a:spcPts val="0"/>
                        </a:spcAft>
                      </a:pPr>
                      <a:r>
                        <a:rPr lang="nn-NO" sz="1000" dirty="0">
                          <a:effectLst/>
                        </a:rPr>
                        <a:t> </a:t>
                      </a:r>
                    </a:p>
                    <a:p>
                      <a:pPr>
                        <a:lnSpc>
                          <a:spcPct val="115000"/>
                        </a:lnSpc>
                        <a:spcAft>
                          <a:spcPts val="0"/>
                        </a:spcAft>
                      </a:pPr>
                      <a:r>
                        <a:rPr lang="nn-NO" sz="1000" dirty="0">
                          <a:effectLst/>
                        </a:rPr>
                        <a:t> </a:t>
                      </a:r>
                    </a:p>
                    <a:p>
                      <a:pPr>
                        <a:lnSpc>
                          <a:spcPct val="115000"/>
                        </a:lnSpc>
                        <a:spcAft>
                          <a:spcPts val="0"/>
                        </a:spcAft>
                      </a:pPr>
                      <a:r>
                        <a:rPr lang="nn-NO" sz="1000" dirty="0">
                          <a:effectLst/>
                        </a:rPr>
                        <a:t> </a:t>
                      </a:r>
                    </a:p>
                    <a:p>
                      <a:pPr>
                        <a:lnSpc>
                          <a:spcPct val="115000"/>
                        </a:lnSpc>
                        <a:spcAft>
                          <a:spcPts val="0"/>
                        </a:spcAft>
                      </a:pPr>
                      <a:r>
                        <a:rPr lang="nn-NO" sz="1000" dirty="0">
                          <a:effectLst/>
                        </a:rPr>
                        <a:t> </a:t>
                      </a:r>
                    </a:p>
                    <a:p>
                      <a:pPr>
                        <a:lnSpc>
                          <a:spcPct val="115000"/>
                        </a:lnSpc>
                        <a:spcAft>
                          <a:spcPts val="0"/>
                        </a:spcAft>
                      </a:pPr>
                      <a:r>
                        <a:rPr lang="nn-NO" sz="1000" dirty="0">
                          <a:effectLst/>
                        </a:rPr>
                        <a:t> </a:t>
                      </a:r>
                      <a:r>
                        <a:rPr lang="nn-NO" sz="1000" dirty="0" smtClean="0">
                          <a:effectLst/>
                        </a:rPr>
                        <a:t>November</a:t>
                      </a:r>
                      <a:endParaRPr lang="nn-NO" sz="1000" dirty="0">
                        <a:effectLst/>
                      </a:endParaRPr>
                    </a:p>
                  </a:txBody>
                  <a:tcPr marL="10530" marR="10530" marT="0" marB="0"/>
                </a:tc>
                <a:extLst>
                  <a:ext uri="{0D108BD9-81ED-4DB2-BD59-A6C34878D82A}">
                    <a16:rowId xmlns:a16="http://schemas.microsoft.com/office/drawing/2014/main" val="875282657"/>
                  </a:ext>
                </a:extLst>
              </a:tr>
              <a:tr h="1671035">
                <a:tc>
                  <a:txBody>
                    <a:bodyPr/>
                    <a:lstStyle/>
                    <a:p>
                      <a:pPr>
                        <a:lnSpc>
                          <a:spcPct val="115000"/>
                        </a:lnSpc>
                        <a:spcAft>
                          <a:spcPts val="0"/>
                        </a:spcAft>
                      </a:pPr>
                      <a:r>
                        <a:rPr lang="nn-NO" sz="1000" dirty="0">
                          <a:effectLst/>
                        </a:rPr>
                        <a:t> </a:t>
                      </a:r>
                    </a:p>
                    <a:p>
                      <a:pPr>
                        <a:lnSpc>
                          <a:spcPct val="115000"/>
                        </a:lnSpc>
                        <a:spcAft>
                          <a:spcPts val="0"/>
                        </a:spcAft>
                      </a:pPr>
                      <a:r>
                        <a:rPr lang="nn-NO" sz="1000" dirty="0">
                          <a:effectLst/>
                        </a:rPr>
                        <a:t>Mat og helse</a:t>
                      </a:r>
                    </a:p>
                    <a:p>
                      <a:pPr>
                        <a:lnSpc>
                          <a:spcPct val="115000"/>
                        </a:lnSpc>
                        <a:spcAft>
                          <a:spcPts val="0"/>
                        </a:spcAft>
                      </a:pPr>
                      <a:r>
                        <a:rPr lang="nn-NO" sz="1000" dirty="0">
                          <a:effectLst/>
                        </a:rPr>
                        <a:t> </a:t>
                      </a:r>
                    </a:p>
                    <a:p>
                      <a:pPr>
                        <a:lnSpc>
                          <a:spcPct val="115000"/>
                        </a:lnSpc>
                        <a:spcAft>
                          <a:spcPts val="0"/>
                        </a:spcAft>
                      </a:pPr>
                      <a:r>
                        <a:rPr lang="nn-NO" sz="1000" dirty="0">
                          <a:effectLst/>
                        </a:rPr>
                        <a:t> </a:t>
                      </a:r>
                    </a:p>
                    <a:p>
                      <a:pPr>
                        <a:lnSpc>
                          <a:spcPct val="115000"/>
                        </a:lnSpc>
                        <a:spcAft>
                          <a:spcPts val="0"/>
                        </a:spcAft>
                      </a:pPr>
                      <a:r>
                        <a:rPr lang="nn-NO" sz="1000" dirty="0">
                          <a:effectLst/>
                        </a:rPr>
                        <a:t> </a:t>
                      </a:r>
                    </a:p>
                    <a:p>
                      <a:pPr>
                        <a:lnSpc>
                          <a:spcPct val="115000"/>
                        </a:lnSpc>
                        <a:spcAft>
                          <a:spcPts val="0"/>
                        </a:spcAft>
                      </a:pPr>
                      <a:r>
                        <a:rPr lang="nn-NO" sz="1000" dirty="0">
                          <a:effectLst/>
                        </a:rPr>
                        <a:t> </a:t>
                      </a:r>
                    </a:p>
                    <a:p>
                      <a:pPr>
                        <a:lnSpc>
                          <a:spcPct val="115000"/>
                        </a:lnSpc>
                        <a:spcAft>
                          <a:spcPts val="0"/>
                        </a:spcAft>
                      </a:pPr>
                      <a:r>
                        <a:rPr lang="nn-NO" sz="1000" dirty="0">
                          <a:effectLst/>
                        </a:rPr>
                        <a:t> </a:t>
                      </a:r>
                    </a:p>
                    <a:p>
                      <a:pPr>
                        <a:lnSpc>
                          <a:spcPct val="115000"/>
                        </a:lnSpc>
                        <a:spcAft>
                          <a:spcPts val="0"/>
                        </a:spcAft>
                      </a:pPr>
                      <a:r>
                        <a:rPr lang="nn-NO" sz="1000" dirty="0">
                          <a:effectLst/>
                        </a:rPr>
                        <a:t> </a:t>
                      </a:r>
                      <a:endParaRPr lang="nn-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0530" marR="10530" marT="0" marB="0"/>
                </a:tc>
                <a:tc>
                  <a:txBody>
                    <a:bodyPr/>
                    <a:lstStyle/>
                    <a:p>
                      <a:pPr>
                        <a:lnSpc>
                          <a:spcPct val="115000"/>
                        </a:lnSpc>
                        <a:spcAft>
                          <a:spcPts val="0"/>
                        </a:spcAft>
                      </a:pPr>
                      <a:endParaRPr lang="nn-NO" sz="1000" dirty="0" smtClean="0">
                        <a:effectLst/>
                      </a:endParaRPr>
                    </a:p>
                    <a:p>
                      <a:pPr>
                        <a:lnSpc>
                          <a:spcPct val="115000"/>
                        </a:lnSpc>
                        <a:spcAft>
                          <a:spcPts val="0"/>
                        </a:spcAft>
                      </a:pPr>
                      <a:r>
                        <a:rPr lang="nn-NO" sz="1000" dirty="0" smtClean="0">
                          <a:effectLst/>
                        </a:rPr>
                        <a:t>Kvar </a:t>
                      </a:r>
                      <a:r>
                        <a:rPr lang="nn-NO" sz="1000" dirty="0">
                          <a:effectLst/>
                        </a:rPr>
                        <a:t>kjem maten vår frå</a:t>
                      </a:r>
                      <a:r>
                        <a:rPr lang="nn-NO" sz="1000" dirty="0" smtClean="0">
                          <a:effectLst/>
                        </a:rPr>
                        <a:t>?</a:t>
                      </a:r>
                      <a:endParaRPr lang="nn-NO" sz="1000" dirty="0">
                        <a:effectLst/>
                      </a:endParaRPr>
                    </a:p>
                    <a:p>
                      <a:pPr>
                        <a:lnSpc>
                          <a:spcPct val="115000"/>
                        </a:lnSpc>
                        <a:spcAft>
                          <a:spcPts val="0"/>
                        </a:spcAft>
                      </a:pPr>
                      <a:r>
                        <a:rPr lang="nn-NO" sz="1000" dirty="0" smtClean="0">
                          <a:effectLst/>
                        </a:rPr>
                        <a:t>Varmmat</a:t>
                      </a:r>
                      <a:endParaRPr lang="nn-NO" sz="1000" dirty="0">
                        <a:effectLst/>
                      </a:endParaRPr>
                    </a:p>
                    <a:p>
                      <a:pPr>
                        <a:lnSpc>
                          <a:spcPct val="115000"/>
                        </a:lnSpc>
                        <a:spcAft>
                          <a:spcPts val="0"/>
                        </a:spcAft>
                      </a:pPr>
                      <a:r>
                        <a:rPr lang="nn-NO" sz="1000" dirty="0">
                          <a:effectLst/>
                        </a:rPr>
                        <a:t>Sunt </a:t>
                      </a:r>
                      <a:r>
                        <a:rPr lang="nn-NO" sz="1000" dirty="0" smtClean="0">
                          <a:effectLst/>
                        </a:rPr>
                        <a:t>kosthold</a:t>
                      </a:r>
                      <a:endParaRPr lang="nn-NO" sz="1000" dirty="0">
                        <a:effectLst/>
                      </a:endParaRPr>
                    </a:p>
                    <a:p>
                      <a:pPr>
                        <a:lnSpc>
                          <a:spcPct val="115000"/>
                        </a:lnSpc>
                        <a:spcAft>
                          <a:spcPts val="0"/>
                        </a:spcAft>
                      </a:pPr>
                      <a:r>
                        <a:rPr lang="nn-NO" sz="1000" dirty="0">
                          <a:effectLst/>
                        </a:rPr>
                        <a:t>Fysisk aktivitet og kvile:</a:t>
                      </a:r>
                    </a:p>
                    <a:p>
                      <a:pPr>
                        <a:lnSpc>
                          <a:spcPct val="115000"/>
                        </a:lnSpc>
                        <a:spcAft>
                          <a:spcPts val="0"/>
                        </a:spcAft>
                      </a:pPr>
                      <a:r>
                        <a:rPr lang="nn-NO" sz="1000" dirty="0">
                          <a:effectLst/>
                        </a:rPr>
                        <a:t>Turar i </a:t>
                      </a:r>
                      <a:r>
                        <a:rPr lang="nn-NO" sz="1000" dirty="0" smtClean="0">
                          <a:effectLst/>
                        </a:rPr>
                        <a:t>nærmiljøet</a:t>
                      </a:r>
                      <a:endParaRPr lang="nn-NO" sz="1000" dirty="0">
                        <a:effectLst/>
                      </a:endParaRPr>
                    </a:p>
                    <a:p>
                      <a:pPr>
                        <a:lnSpc>
                          <a:spcPct val="115000"/>
                        </a:lnSpc>
                        <a:spcAft>
                          <a:spcPts val="0"/>
                        </a:spcAft>
                      </a:pPr>
                      <a:r>
                        <a:rPr lang="nn-NO" sz="1000" dirty="0">
                          <a:effectLst/>
                        </a:rPr>
                        <a:t>Aktivitetar i </a:t>
                      </a:r>
                      <a:r>
                        <a:rPr lang="nn-NO" sz="1000" dirty="0" err="1" smtClean="0">
                          <a:effectLst/>
                        </a:rPr>
                        <a:t>gymsal</a:t>
                      </a:r>
                      <a:endParaRPr lang="nn-NO" sz="1000" dirty="0">
                        <a:effectLst/>
                      </a:endParaRPr>
                    </a:p>
                    <a:p>
                      <a:pPr>
                        <a:lnSpc>
                          <a:spcPct val="115000"/>
                        </a:lnSpc>
                        <a:spcAft>
                          <a:spcPts val="0"/>
                        </a:spcAft>
                      </a:pPr>
                      <a:r>
                        <a:rPr lang="nn-NO" sz="1000" dirty="0" smtClean="0">
                          <a:effectLst/>
                        </a:rPr>
                        <a:t>Ski</a:t>
                      </a:r>
                      <a:endParaRPr lang="nn-NO" sz="1000" dirty="0">
                        <a:effectLst/>
                      </a:endParaRPr>
                    </a:p>
                    <a:p>
                      <a:pPr>
                        <a:lnSpc>
                          <a:spcPct val="115000"/>
                        </a:lnSpc>
                        <a:spcAft>
                          <a:spcPts val="0"/>
                        </a:spcAft>
                      </a:pPr>
                      <a:r>
                        <a:rPr lang="nn-NO" sz="1000" dirty="0" err="1" smtClean="0">
                          <a:effectLst/>
                        </a:rPr>
                        <a:t>Bading</a:t>
                      </a:r>
                      <a:endParaRPr lang="nn-NO" sz="1000" dirty="0">
                        <a:effectLst/>
                      </a:endParaRPr>
                    </a:p>
                    <a:p>
                      <a:pPr>
                        <a:lnSpc>
                          <a:spcPct val="115000"/>
                        </a:lnSpc>
                        <a:spcAft>
                          <a:spcPts val="0"/>
                        </a:spcAft>
                      </a:pPr>
                      <a:r>
                        <a:rPr lang="nn-NO" sz="1000" dirty="0" smtClean="0">
                          <a:effectLst/>
                        </a:rPr>
                        <a:t>Kvilestund</a:t>
                      </a:r>
                      <a:endParaRPr lang="nn-NO" sz="1000" dirty="0">
                        <a:effectLst/>
                      </a:endParaRPr>
                    </a:p>
                    <a:p>
                      <a:pPr>
                        <a:lnSpc>
                          <a:spcPct val="115000"/>
                        </a:lnSpc>
                        <a:spcAft>
                          <a:spcPts val="0"/>
                        </a:spcAft>
                      </a:pPr>
                      <a:r>
                        <a:rPr lang="nn-NO" sz="1000" dirty="0">
                          <a:effectLst/>
                        </a:rPr>
                        <a:t>Hygiene </a:t>
                      </a:r>
                    </a:p>
                  </a:txBody>
                  <a:tcPr marL="10530" marR="10530" marT="0" marB="0"/>
                </a:tc>
                <a:tc>
                  <a:txBody>
                    <a:bodyPr/>
                    <a:lstStyle/>
                    <a:p>
                      <a:pPr>
                        <a:lnSpc>
                          <a:spcPct val="115000"/>
                        </a:lnSpc>
                        <a:spcAft>
                          <a:spcPts val="0"/>
                        </a:spcAft>
                      </a:pPr>
                      <a:r>
                        <a:rPr lang="nn-NO" sz="1000" dirty="0">
                          <a:effectLst/>
                        </a:rPr>
                        <a:t> </a:t>
                      </a:r>
                    </a:p>
                    <a:p>
                      <a:pPr>
                        <a:lnSpc>
                          <a:spcPct val="115000"/>
                        </a:lnSpc>
                        <a:spcAft>
                          <a:spcPts val="0"/>
                        </a:spcAft>
                      </a:pPr>
                      <a:endParaRPr lang="nn-NO" sz="1000" dirty="0" smtClean="0">
                        <a:effectLst/>
                      </a:endParaRPr>
                    </a:p>
                    <a:p>
                      <a:pPr>
                        <a:lnSpc>
                          <a:spcPct val="115000"/>
                        </a:lnSpc>
                        <a:spcAft>
                          <a:spcPts val="0"/>
                        </a:spcAft>
                      </a:pPr>
                      <a:r>
                        <a:rPr lang="nn-NO" sz="1000" dirty="0" smtClean="0">
                          <a:effectLst/>
                        </a:rPr>
                        <a:t>I </a:t>
                      </a:r>
                      <a:r>
                        <a:rPr lang="nn-NO" sz="1000" dirty="0">
                          <a:effectLst/>
                        </a:rPr>
                        <a:t>grupper</a:t>
                      </a:r>
                    </a:p>
                    <a:p>
                      <a:pPr>
                        <a:lnSpc>
                          <a:spcPct val="115000"/>
                        </a:lnSpc>
                        <a:spcAft>
                          <a:spcPts val="0"/>
                        </a:spcAft>
                      </a:pPr>
                      <a:r>
                        <a:rPr lang="nn-NO" sz="1000" dirty="0" smtClean="0">
                          <a:effectLst/>
                        </a:rPr>
                        <a:t>4-5 </a:t>
                      </a:r>
                      <a:r>
                        <a:rPr lang="nn-NO" sz="1000" dirty="0">
                          <a:effectLst/>
                        </a:rPr>
                        <a:t>år</a:t>
                      </a:r>
                      <a:endParaRPr lang="nn-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0530" marR="10530" marT="0" marB="0"/>
                </a:tc>
                <a:tc>
                  <a:txBody>
                    <a:bodyPr/>
                    <a:lstStyle/>
                    <a:p>
                      <a:pPr>
                        <a:lnSpc>
                          <a:spcPct val="115000"/>
                        </a:lnSpc>
                        <a:spcAft>
                          <a:spcPts val="0"/>
                        </a:spcAft>
                      </a:pPr>
                      <a:r>
                        <a:rPr lang="nn-NO" sz="1000" dirty="0">
                          <a:effectLst/>
                        </a:rPr>
                        <a:t> </a:t>
                      </a:r>
                    </a:p>
                    <a:p>
                      <a:pPr>
                        <a:lnSpc>
                          <a:spcPct val="115000"/>
                        </a:lnSpc>
                        <a:spcAft>
                          <a:spcPts val="0"/>
                        </a:spcAft>
                      </a:pPr>
                      <a:endParaRPr lang="nn-NO" sz="1000" dirty="0">
                        <a:effectLst/>
                      </a:endParaRPr>
                    </a:p>
                    <a:p>
                      <a:pPr>
                        <a:lnSpc>
                          <a:spcPct val="115000"/>
                        </a:lnSpc>
                        <a:spcAft>
                          <a:spcPts val="0"/>
                        </a:spcAft>
                      </a:pPr>
                      <a:r>
                        <a:rPr lang="nn-NO" sz="1000" dirty="0" smtClean="0">
                          <a:effectLst/>
                        </a:rPr>
                        <a:t>2 </a:t>
                      </a:r>
                      <a:r>
                        <a:rPr lang="nn-NO" sz="1000" dirty="0">
                          <a:effectLst/>
                        </a:rPr>
                        <a:t>gonger </a:t>
                      </a:r>
                      <a:r>
                        <a:rPr lang="nn-NO" sz="1000" dirty="0" err="1">
                          <a:effectLst/>
                        </a:rPr>
                        <a:t>pr</a:t>
                      </a:r>
                      <a:r>
                        <a:rPr lang="nn-NO" sz="1000" dirty="0">
                          <a:effectLst/>
                        </a:rPr>
                        <a:t> </a:t>
                      </a:r>
                      <a:r>
                        <a:rPr lang="nn-NO" sz="1000" dirty="0" err="1">
                          <a:effectLst/>
                        </a:rPr>
                        <a:t>mnd</a:t>
                      </a:r>
                      <a:endParaRPr lang="nn-NO" sz="1000" dirty="0">
                        <a:effectLst/>
                      </a:endParaRPr>
                    </a:p>
                    <a:p>
                      <a:pPr>
                        <a:lnSpc>
                          <a:spcPct val="115000"/>
                        </a:lnSpc>
                        <a:spcAft>
                          <a:spcPts val="0"/>
                        </a:spcAft>
                      </a:pPr>
                      <a:r>
                        <a:rPr lang="nn-NO" sz="1000" dirty="0">
                          <a:effectLst/>
                        </a:rPr>
                        <a:t>  </a:t>
                      </a:r>
                    </a:p>
                    <a:p>
                      <a:pPr>
                        <a:lnSpc>
                          <a:spcPct val="115000"/>
                        </a:lnSpc>
                        <a:spcAft>
                          <a:spcPts val="0"/>
                        </a:spcAft>
                      </a:pPr>
                      <a:r>
                        <a:rPr lang="nn-NO" sz="1000" dirty="0">
                          <a:effectLst/>
                        </a:rPr>
                        <a:t>Haust og vår, 1 gong i </a:t>
                      </a:r>
                      <a:r>
                        <a:rPr lang="nn-NO" sz="1000" dirty="0" smtClean="0">
                          <a:effectLst/>
                        </a:rPr>
                        <a:t>veka</a:t>
                      </a:r>
                      <a:endParaRPr lang="nn-NO" sz="1000" dirty="0">
                        <a:effectLst/>
                      </a:endParaRPr>
                    </a:p>
                    <a:p>
                      <a:pPr>
                        <a:lnSpc>
                          <a:spcPct val="115000"/>
                        </a:lnSpc>
                        <a:spcAft>
                          <a:spcPts val="0"/>
                        </a:spcAft>
                      </a:pPr>
                      <a:r>
                        <a:rPr lang="nn-NO" sz="1000" dirty="0">
                          <a:effectLst/>
                        </a:rPr>
                        <a:t>Heile </a:t>
                      </a:r>
                      <a:r>
                        <a:rPr lang="nn-NO" sz="1000" dirty="0" smtClean="0">
                          <a:effectLst/>
                        </a:rPr>
                        <a:t>året</a:t>
                      </a:r>
                      <a:endParaRPr lang="nn-NO" sz="1000" dirty="0">
                        <a:effectLst/>
                      </a:endParaRPr>
                    </a:p>
                    <a:p>
                      <a:pPr>
                        <a:lnSpc>
                          <a:spcPct val="115000"/>
                        </a:lnSpc>
                        <a:spcAft>
                          <a:spcPts val="0"/>
                        </a:spcAft>
                      </a:pPr>
                      <a:r>
                        <a:rPr lang="nn-NO" sz="1000" dirty="0">
                          <a:effectLst/>
                        </a:rPr>
                        <a:t>Vinteren</a:t>
                      </a:r>
                    </a:p>
                    <a:p>
                      <a:pPr>
                        <a:lnSpc>
                          <a:spcPct val="115000"/>
                        </a:lnSpc>
                        <a:spcAft>
                          <a:spcPts val="0"/>
                        </a:spcAft>
                      </a:pPr>
                      <a:r>
                        <a:rPr lang="nn-NO" sz="1000" dirty="0" smtClean="0">
                          <a:effectLst/>
                        </a:rPr>
                        <a:t>Des-april</a:t>
                      </a:r>
                      <a:endParaRPr lang="nn-NO" sz="1000" dirty="0">
                        <a:effectLst/>
                      </a:endParaRPr>
                    </a:p>
                    <a:p>
                      <a:pPr>
                        <a:lnSpc>
                          <a:spcPct val="115000"/>
                        </a:lnSpc>
                        <a:spcAft>
                          <a:spcPts val="0"/>
                        </a:spcAft>
                      </a:pPr>
                      <a:r>
                        <a:rPr lang="nn-NO" sz="1000" dirty="0" smtClean="0">
                          <a:effectLst/>
                        </a:rPr>
                        <a:t>Kvar </a:t>
                      </a:r>
                      <a:r>
                        <a:rPr lang="nn-NO" sz="1000" dirty="0">
                          <a:effectLst/>
                        </a:rPr>
                        <a:t>dag</a:t>
                      </a:r>
                    </a:p>
                    <a:p>
                      <a:pPr>
                        <a:lnSpc>
                          <a:spcPct val="115000"/>
                        </a:lnSpc>
                        <a:spcAft>
                          <a:spcPts val="0"/>
                        </a:spcAft>
                      </a:pPr>
                      <a:r>
                        <a:rPr lang="nn-NO" sz="1000" dirty="0" smtClean="0">
                          <a:effectLst/>
                        </a:rPr>
                        <a:t>Kvar dag</a:t>
                      </a:r>
                    </a:p>
                    <a:p>
                      <a:pPr>
                        <a:lnSpc>
                          <a:spcPct val="115000"/>
                        </a:lnSpc>
                        <a:spcAft>
                          <a:spcPts val="0"/>
                        </a:spcAft>
                      </a:pPr>
                      <a:endParaRPr lang="nn-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0530" marR="10530" marT="0" marB="0"/>
                </a:tc>
                <a:extLst>
                  <a:ext uri="{0D108BD9-81ED-4DB2-BD59-A6C34878D82A}">
                    <a16:rowId xmlns:a16="http://schemas.microsoft.com/office/drawing/2014/main" val="1969569129"/>
                  </a:ext>
                </a:extLst>
              </a:tr>
              <a:tr h="1083290">
                <a:tc>
                  <a:txBody>
                    <a:bodyPr/>
                    <a:lstStyle/>
                    <a:p>
                      <a:pPr>
                        <a:lnSpc>
                          <a:spcPct val="115000"/>
                        </a:lnSpc>
                        <a:spcAft>
                          <a:spcPts val="0"/>
                        </a:spcAft>
                      </a:pPr>
                      <a:r>
                        <a:rPr lang="nn-NO" sz="1000" dirty="0">
                          <a:effectLst/>
                        </a:rPr>
                        <a:t> </a:t>
                      </a:r>
                    </a:p>
                    <a:p>
                      <a:pPr>
                        <a:lnSpc>
                          <a:spcPct val="115000"/>
                        </a:lnSpc>
                        <a:spcAft>
                          <a:spcPts val="0"/>
                        </a:spcAft>
                      </a:pPr>
                      <a:r>
                        <a:rPr lang="nn-NO" sz="1000" dirty="0">
                          <a:effectLst/>
                        </a:rPr>
                        <a:t>Solsystemet</a:t>
                      </a:r>
                    </a:p>
                    <a:p>
                      <a:pPr>
                        <a:lnSpc>
                          <a:spcPct val="115000"/>
                        </a:lnSpc>
                        <a:spcAft>
                          <a:spcPts val="0"/>
                        </a:spcAft>
                      </a:pPr>
                      <a:endParaRPr lang="nn-NO" sz="1000" dirty="0">
                        <a:effectLst/>
                      </a:endParaRPr>
                    </a:p>
                  </a:txBody>
                  <a:tcPr marL="10530" marR="10530" marT="0" marB="0"/>
                </a:tc>
                <a:tc>
                  <a:txBody>
                    <a:bodyPr/>
                    <a:lstStyle/>
                    <a:p>
                      <a:pPr>
                        <a:lnSpc>
                          <a:spcPct val="115000"/>
                        </a:lnSpc>
                        <a:spcAft>
                          <a:spcPts val="0"/>
                        </a:spcAft>
                      </a:pPr>
                      <a:endParaRPr lang="nn-NO" sz="1000" dirty="0" smtClean="0">
                        <a:effectLst/>
                      </a:endParaRPr>
                    </a:p>
                    <a:p>
                      <a:pPr>
                        <a:lnSpc>
                          <a:spcPct val="115000"/>
                        </a:lnSpc>
                        <a:spcAft>
                          <a:spcPts val="0"/>
                        </a:spcAft>
                      </a:pPr>
                      <a:r>
                        <a:rPr lang="nn-NO" sz="1000" dirty="0" smtClean="0">
                          <a:effectLst/>
                        </a:rPr>
                        <a:t>Sol/stjerne/måne</a:t>
                      </a:r>
                      <a:endParaRPr lang="nn-NO" sz="1000" dirty="0">
                        <a:effectLst/>
                      </a:endParaRPr>
                    </a:p>
                    <a:p>
                      <a:pPr>
                        <a:lnSpc>
                          <a:spcPct val="115000"/>
                        </a:lnSpc>
                        <a:spcAft>
                          <a:spcPts val="0"/>
                        </a:spcAft>
                      </a:pPr>
                      <a:r>
                        <a:rPr lang="nn-NO" sz="1000" dirty="0" smtClean="0">
                          <a:effectLst/>
                        </a:rPr>
                        <a:t>Planetar</a:t>
                      </a:r>
                      <a:endParaRPr lang="nn-NO" sz="1000" dirty="0">
                        <a:effectLst/>
                      </a:endParaRPr>
                    </a:p>
                    <a:p>
                      <a:pPr>
                        <a:lnSpc>
                          <a:spcPct val="115000"/>
                        </a:lnSpc>
                        <a:spcAft>
                          <a:spcPts val="0"/>
                        </a:spcAft>
                      </a:pPr>
                      <a:r>
                        <a:rPr lang="nn-NO" sz="1000" dirty="0" smtClean="0">
                          <a:effectLst/>
                        </a:rPr>
                        <a:t>Dag </a:t>
                      </a:r>
                      <a:r>
                        <a:rPr lang="nn-NO" sz="1000" dirty="0">
                          <a:effectLst/>
                        </a:rPr>
                        <a:t>og </a:t>
                      </a:r>
                      <a:r>
                        <a:rPr lang="nn-NO" sz="1000" dirty="0" smtClean="0">
                          <a:effectLst/>
                        </a:rPr>
                        <a:t>natt</a:t>
                      </a:r>
                      <a:r>
                        <a:rPr lang="nn-NO" sz="1000" dirty="0">
                          <a:effectLst/>
                        </a:rPr>
                        <a:t> </a:t>
                      </a:r>
                      <a:endParaRPr lang="nn-NO" sz="1000" dirty="0" smtClean="0">
                        <a:effectLst/>
                      </a:endParaRPr>
                    </a:p>
                    <a:p>
                      <a:pPr>
                        <a:lnSpc>
                          <a:spcPct val="115000"/>
                        </a:lnSpc>
                        <a:spcAft>
                          <a:spcPts val="0"/>
                        </a:spcAft>
                      </a:pPr>
                      <a:endParaRPr lang="nn-NO" sz="1000" dirty="0">
                        <a:effectLst/>
                      </a:endParaRPr>
                    </a:p>
                    <a:p>
                      <a:pPr>
                        <a:lnSpc>
                          <a:spcPct val="115000"/>
                        </a:lnSpc>
                        <a:spcAft>
                          <a:spcPts val="0"/>
                        </a:spcAft>
                      </a:pPr>
                      <a:r>
                        <a:rPr lang="nn-NO" sz="1000" dirty="0">
                          <a:effectLst/>
                        </a:rPr>
                        <a:t>Årstidene:</a:t>
                      </a:r>
                    </a:p>
                    <a:p>
                      <a:pPr>
                        <a:lnSpc>
                          <a:spcPct val="115000"/>
                        </a:lnSpc>
                        <a:spcAft>
                          <a:spcPts val="0"/>
                        </a:spcAft>
                      </a:pPr>
                      <a:r>
                        <a:rPr lang="nn-NO" sz="1000" dirty="0" smtClean="0">
                          <a:effectLst/>
                        </a:rPr>
                        <a:t>Haust, vinter,</a:t>
                      </a:r>
                      <a:r>
                        <a:rPr lang="nn-NO" sz="1000" baseline="0" dirty="0" smtClean="0">
                          <a:effectLst/>
                        </a:rPr>
                        <a:t> v</a:t>
                      </a:r>
                      <a:r>
                        <a:rPr lang="nn-NO" sz="1000" dirty="0" smtClean="0">
                          <a:effectLst/>
                        </a:rPr>
                        <a:t>år, sommar</a:t>
                      </a:r>
                    </a:p>
                    <a:p>
                      <a:pPr>
                        <a:lnSpc>
                          <a:spcPct val="115000"/>
                        </a:lnSpc>
                        <a:spcAft>
                          <a:spcPts val="0"/>
                        </a:spcAft>
                      </a:pPr>
                      <a:endParaRPr lang="nn-NO" sz="1000" dirty="0">
                        <a:effectLst/>
                      </a:endParaRPr>
                    </a:p>
                  </a:txBody>
                  <a:tcPr marL="10530" marR="10530" marT="0" marB="0"/>
                </a:tc>
                <a:tc>
                  <a:txBody>
                    <a:bodyPr/>
                    <a:lstStyle/>
                    <a:p>
                      <a:pPr>
                        <a:lnSpc>
                          <a:spcPct val="115000"/>
                        </a:lnSpc>
                        <a:spcAft>
                          <a:spcPts val="0"/>
                        </a:spcAft>
                      </a:pPr>
                      <a:endParaRPr lang="nn-NO" sz="1000" dirty="0" smtClean="0">
                        <a:effectLst/>
                      </a:endParaRPr>
                    </a:p>
                    <a:p>
                      <a:pPr>
                        <a:lnSpc>
                          <a:spcPct val="115000"/>
                        </a:lnSpc>
                        <a:spcAft>
                          <a:spcPts val="0"/>
                        </a:spcAft>
                      </a:pPr>
                      <a:r>
                        <a:rPr lang="nn-NO" sz="1000" dirty="0" smtClean="0">
                          <a:effectLst/>
                        </a:rPr>
                        <a:t>4-5 </a:t>
                      </a:r>
                      <a:r>
                        <a:rPr lang="nn-NO" sz="1000" dirty="0">
                          <a:effectLst/>
                        </a:rPr>
                        <a:t>år</a:t>
                      </a:r>
                    </a:p>
                    <a:p>
                      <a:pPr>
                        <a:lnSpc>
                          <a:spcPct val="115000"/>
                        </a:lnSpc>
                        <a:spcAft>
                          <a:spcPts val="0"/>
                        </a:spcAft>
                      </a:pPr>
                      <a:r>
                        <a:rPr lang="nn-NO" sz="1000" dirty="0">
                          <a:effectLst/>
                        </a:rPr>
                        <a:t> </a:t>
                      </a:r>
                    </a:p>
                    <a:p>
                      <a:pPr>
                        <a:lnSpc>
                          <a:spcPct val="115000"/>
                        </a:lnSpc>
                        <a:spcAft>
                          <a:spcPts val="0"/>
                        </a:spcAft>
                      </a:pPr>
                      <a:r>
                        <a:rPr lang="nn-NO" sz="1000" dirty="0">
                          <a:effectLst/>
                        </a:rPr>
                        <a:t> </a:t>
                      </a:r>
                    </a:p>
                    <a:p>
                      <a:pPr>
                        <a:lnSpc>
                          <a:spcPct val="115000"/>
                        </a:lnSpc>
                        <a:spcAft>
                          <a:spcPts val="0"/>
                        </a:spcAft>
                      </a:pPr>
                      <a:endParaRPr lang="nn-NO" sz="1000" dirty="0" smtClean="0">
                        <a:effectLst/>
                      </a:endParaRPr>
                    </a:p>
                    <a:p>
                      <a:pPr>
                        <a:lnSpc>
                          <a:spcPct val="115000"/>
                        </a:lnSpc>
                        <a:spcAft>
                          <a:spcPts val="0"/>
                        </a:spcAft>
                      </a:pPr>
                      <a:r>
                        <a:rPr lang="nn-NO" sz="1000" dirty="0" smtClean="0">
                          <a:effectLst/>
                        </a:rPr>
                        <a:t>Alle </a:t>
                      </a:r>
                      <a:r>
                        <a:rPr lang="nn-NO" sz="1000" dirty="0">
                          <a:effectLst/>
                        </a:rPr>
                        <a:t>i små grupper</a:t>
                      </a:r>
                      <a:endParaRPr lang="nn-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0530" marR="10530" marT="0" marB="0"/>
                </a:tc>
                <a:tc>
                  <a:txBody>
                    <a:bodyPr/>
                    <a:lstStyle/>
                    <a:p>
                      <a:pPr>
                        <a:lnSpc>
                          <a:spcPct val="115000"/>
                        </a:lnSpc>
                        <a:spcAft>
                          <a:spcPts val="0"/>
                        </a:spcAft>
                      </a:pPr>
                      <a:endParaRPr lang="nn-NO" sz="1000" dirty="0" smtClean="0">
                        <a:effectLst/>
                      </a:endParaRPr>
                    </a:p>
                    <a:p>
                      <a:pPr>
                        <a:lnSpc>
                          <a:spcPct val="115000"/>
                        </a:lnSpc>
                        <a:spcAft>
                          <a:spcPts val="0"/>
                        </a:spcAft>
                      </a:pPr>
                      <a:r>
                        <a:rPr lang="nn-NO" sz="1000" dirty="0" smtClean="0">
                          <a:effectLst/>
                        </a:rPr>
                        <a:t>Jan- </a:t>
                      </a:r>
                      <a:r>
                        <a:rPr lang="nn-NO" sz="1000" dirty="0">
                          <a:effectLst/>
                        </a:rPr>
                        <a:t>juni</a:t>
                      </a:r>
                    </a:p>
                    <a:p>
                      <a:pPr>
                        <a:lnSpc>
                          <a:spcPct val="115000"/>
                        </a:lnSpc>
                        <a:spcAft>
                          <a:spcPts val="0"/>
                        </a:spcAft>
                      </a:pPr>
                      <a:r>
                        <a:rPr lang="nn-NO" sz="1000" dirty="0">
                          <a:effectLst/>
                        </a:rPr>
                        <a:t> </a:t>
                      </a:r>
                    </a:p>
                    <a:p>
                      <a:pPr>
                        <a:lnSpc>
                          <a:spcPct val="115000"/>
                        </a:lnSpc>
                        <a:spcAft>
                          <a:spcPts val="0"/>
                        </a:spcAft>
                      </a:pPr>
                      <a:r>
                        <a:rPr lang="nn-NO" sz="1000" dirty="0">
                          <a:effectLst/>
                        </a:rPr>
                        <a:t> </a:t>
                      </a:r>
                    </a:p>
                    <a:p>
                      <a:pPr>
                        <a:lnSpc>
                          <a:spcPct val="115000"/>
                        </a:lnSpc>
                        <a:spcAft>
                          <a:spcPts val="0"/>
                        </a:spcAft>
                      </a:pPr>
                      <a:r>
                        <a:rPr lang="nn-NO" sz="1000" dirty="0">
                          <a:effectLst/>
                        </a:rPr>
                        <a:t> </a:t>
                      </a:r>
                      <a:endParaRPr lang="nn-NO" sz="1000" dirty="0" smtClean="0">
                        <a:effectLst/>
                      </a:endParaRPr>
                    </a:p>
                    <a:p>
                      <a:pPr>
                        <a:lnSpc>
                          <a:spcPct val="115000"/>
                        </a:lnSpc>
                        <a:spcAft>
                          <a:spcPts val="0"/>
                        </a:spcAft>
                      </a:pPr>
                      <a:r>
                        <a:rPr lang="nn-NO" sz="1000" dirty="0" smtClean="0">
                          <a:effectLst/>
                        </a:rPr>
                        <a:t>Følgjer </a:t>
                      </a:r>
                      <a:r>
                        <a:rPr lang="nn-NO" sz="1000" dirty="0">
                          <a:effectLst/>
                        </a:rPr>
                        <a:t>årstidene</a:t>
                      </a:r>
                      <a:endParaRPr lang="nn-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0530" marR="10530" marT="0" marB="0"/>
                </a:tc>
                <a:extLst>
                  <a:ext uri="{0D108BD9-81ED-4DB2-BD59-A6C34878D82A}">
                    <a16:rowId xmlns:a16="http://schemas.microsoft.com/office/drawing/2014/main" val="3711033898"/>
                  </a:ext>
                </a:extLst>
              </a:tr>
            </a:tbl>
          </a:graphicData>
        </a:graphic>
      </p:graphicFrame>
    </p:spTree>
    <p:extLst>
      <p:ext uri="{BB962C8B-B14F-4D97-AF65-F5344CB8AC3E}">
        <p14:creationId xmlns:p14="http://schemas.microsoft.com/office/powerpoint/2010/main" val="2991077285"/>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TM02900743[[fn=Organisk]]</Template>
  <TotalTime>1741</TotalTime>
  <Words>264</Words>
  <Application>Microsoft Office PowerPoint</Application>
  <PresentationFormat>A4 (210 x 297 mm)</PresentationFormat>
  <Paragraphs>188</Paragraphs>
  <Slides>4</Slides>
  <Notes>4</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4</vt:i4>
      </vt:variant>
    </vt:vector>
  </HeadingPairs>
  <TitlesOfParts>
    <vt:vector size="11" baseType="lpstr">
      <vt:lpstr>Arial</vt:lpstr>
      <vt:lpstr>Calibri</vt:lpstr>
      <vt:lpstr>Calibri Light</vt:lpstr>
      <vt:lpstr>Candara</vt:lpstr>
      <vt:lpstr>Times New Roman</vt:lpstr>
      <vt:lpstr>Wingdings 2</vt:lpstr>
      <vt:lpstr>HDOfficeLightV0</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Mette Frydenberg Reinertsen</dc:creator>
  <cp:lastModifiedBy>Mette F Reinertsen</cp:lastModifiedBy>
  <cp:revision>55</cp:revision>
  <cp:lastPrinted>2018-10-26T09:49:01Z</cp:lastPrinted>
  <dcterms:created xsi:type="dcterms:W3CDTF">2012-08-10T12:39:23Z</dcterms:created>
  <dcterms:modified xsi:type="dcterms:W3CDTF">2018-10-26T13:07:58Z</dcterms:modified>
</cp:coreProperties>
</file>